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386" r:id="rId3"/>
    <p:sldId id="387" r:id="rId4"/>
    <p:sldId id="528" r:id="rId5"/>
    <p:sldId id="389" r:id="rId6"/>
    <p:sldId id="480" r:id="rId7"/>
    <p:sldId id="592" r:id="rId8"/>
    <p:sldId id="489" r:id="rId9"/>
    <p:sldId id="490" r:id="rId10"/>
    <p:sldId id="567" r:id="rId11"/>
    <p:sldId id="569" r:id="rId12"/>
    <p:sldId id="570" r:id="rId13"/>
    <p:sldId id="600" r:id="rId14"/>
    <p:sldId id="492" r:id="rId15"/>
    <p:sldId id="493" r:id="rId16"/>
    <p:sldId id="494" r:id="rId17"/>
    <p:sldId id="589" r:id="rId18"/>
    <p:sldId id="590" r:id="rId19"/>
    <p:sldId id="591" r:id="rId20"/>
    <p:sldId id="495" r:id="rId21"/>
    <p:sldId id="593" r:id="rId22"/>
    <p:sldId id="388" r:id="rId23"/>
    <p:sldId id="527" r:id="rId24"/>
    <p:sldId id="407" r:id="rId25"/>
    <p:sldId id="416" r:id="rId26"/>
    <p:sldId id="443" r:id="rId27"/>
    <p:sldId id="452" r:id="rId28"/>
    <p:sldId id="453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 userDrawn="1">
          <p15:clr>
            <a:srgbClr val="A4A3A4"/>
          </p15:clr>
        </p15:guide>
        <p15:guide id="3" pos="7265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6" pos="7061" userDrawn="1">
          <p15:clr>
            <a:srgbClr val="A4A3A4"/>
          </p15:clr>
        </p15:guide>
        <p15:guide id="8" orient="horz" pos="935" userDrawn="1">
          <p15:clr>
            <a:srgbClr val="A4A3A4"/>
          </p15:clr>
        </p15:guide>
        <p15:guide id="9" pos="52" userDrawn="1">
          <p15:clr>
            <a:srgbClr val="A4A3A4"/>
          </p15:clr>
        </p15:guide>
        <p15:guide id="10" orient="horz" pos="24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m HEDEOUD" initials="KH" lastIdx="1" clrIdx="0">
    <p:extLst>
      <p:ext uri="{19B8F6BF-5375-455C-9EA6-DF929625EA0E}">
        <p15:presenceInfo xmlns:p15="http://schemas.microsoft.com/office/powerpoint/2012/main" userId="1c9815cb6455c4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85C7"/>
    <a:srgbClr val="228099"/>
    <a:srgbClr val="D9D9D9"/>
    <a:srgbClr val="FFFFFF"/>
    <a:srgbClr val="5B8CB8"/>
    <a:srgbClr val="969696"/>
    <a:srgbClr val="E2007D"/>
    <a:srgbClr val="3B91C1"/>
    <a:srgbClr val="4B9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03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06" y="60"/>
      </p:cViewPr>
      <p:guideLst>
        <p:guide orient="horz" pos="4156"/>
        <p:guide pos="7265"/>
        <p:guide pos="3840"/>
        <p:guide pos="7061"/>
        <p:guide orient="horz" pos="935"/>
        <p:guide pos="52"/>
        <p:guide orient="horz" pos="24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04EB7-097F-403D-93F3-A6FA44036391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519E4-387C-450E-A6BA-C804893B24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56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C592F-C1C4-4FB7-B9A7-02490F2BEA3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390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C592F-C1C4-4FB7-B9A7-02490F2BEA3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38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C592F-C1C4-4FB7-B9A7-02490F2BEA3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4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95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29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808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19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6108-7975-4FFB-9B82-329EE5D9332B}" type="datetime1">
              <a:rPr lang="fr-FR" smtClean="0"/>
              <a:pPr/>
              <a:t>12/09/2016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  <a:latin typeface="ITC Avant Garde Gothic" pitchFamily="34" charset="0"/>
              </a:defRPr>
            </a:lvl1pPr>
          </a:lstStyle>
          <a:p>
            <a:fld id="{734DB1CA-E5F1-E349-BFF4-D3C219D34F0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1548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E6-CCEE-42CC-8098-939463184743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ITC Avant Garde Gothic" pitchFamily="34" charset="0"/>
              </a:defRPr>
            </a:lvl1pPr>
          </a:lstStyle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489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1B60-B9EF-4A37-A01A-B5158F0FEEC2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10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9FBD-EECB-482D-8584-8C6264E22FCF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397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8969-7A6D-4107-B6FB-C4692D996303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094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C46A-63BD-4320-84DD-B23E1BE47B48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55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A77E-9434-4069-A8FD-467A6A7BFBA5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03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447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E70E-0FD1-431F-B736-B5292AA50082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753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BC62-9FED-44D9-9692-85E5A9C90EE3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92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ABD2-F7FE-487F-A7B8-D2BD9DC8565A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886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CD649-A9C3-482D-B48E-A3B8AF28F29E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50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090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70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03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26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9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2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23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78A40-E017-42D2-A852-C3583264DB7B}" type="datetimeFigureOut">
              <a:rPr lang="fr-FR" smtClean="0"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E3028-5417-446E-939C-3299A89E33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97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4BBA6-F183-474A-8A72-4DDF0D5E4FE2}" type="datetime1">
              <a:rPr lang="fr-FR" smtClean="0"/>
              <a:pPr/>
              <a:t>12/09/2016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ITC Avant Garde Gothic" pitchFamily="34" charset="0"/>
              </a:defRPr>
            </a:lvl1pPr>
          </a:lstStyle>
          <a:p>
            <a:fld id="{734DB1CA-E5F1-E349-BFF4-D3C219D34F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5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hyperlink" Target="http://www.innocentive.com/" TargetMode="Externa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43.xml"/><Relationship Id="rId7" Type="http://schemas.openxmlformats.org/officeDocument/2006/relationships/slide" Target="slide37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0.xml"/><Relationship Id="rId5" Type="http://schemas.openxmlformats.org/officeDocument/2006/relationships/slide" Target="slide33.xml"/><Relationship Id="rId4" Type="http://schemas.openxmlformats.org/officeDocument/2006/relationships/slide" Target="slide26.xml"/><Relationship Id="rId9" Type="http://schemas.openxmlformats.org/officeDocument/2006/relationships/slide" Target="slide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eu-a.demo.qlik.com/QvAJAXZfc/opendoc.htm?document=qvdocs/Help%20Desk%20Management.qvw&amp;host=Demo11&amp;anonymous=tru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mo1.openerp.com/#view_type=form&amp;model=pos.session.opening&amp;action=693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eu.demo.qlikview.com/QvAJAXZfc/opendoc.htm?document=qvdocs/Sales%20Management%20and%20Customer%20Analysis.qvw&amp;host=Demo11&amp;anonymous=true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3756026" y="2830773"/>
            <a:ext cx="8435976" cy="1925821"/>
            <a:chOff x="1" y="2320063"/>
            <a:chExt cx="12192000" cy="1925822"/>
          </a:xfrm>
          <a:noFill/>
        </p:grpSpPr>
        <p:sp>
          <p:nvSpPr>
            <p:cNvPr id="10" name="Rectangle 9"/>
            <p:cNvSpPr/>
            <p:nvPr/>
          </p:nvSpPr>
          <p:spPr>
            <a:xfrm>
              <a:off x="1" y="3335517"/>
              <a:ext cx="12192000" cy="9103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fr-FR" sz="2400" b="1" kern="0" dirty="0">
                  <a:solidFill>
                    <a:srgbClr val="0085C7"/>
                  </a:solidFill>
                </a:rPr>
                <a:t>DATA TECHNOLOGIES DIGITALISATION    </a:t>
              </a:r>
              <a:endPara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0085C7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MODULE 1 LECTURE 2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" y="2320063"/>
              <a:ext cx="12191999" cy="11499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BIG DATA &amp; DATASCIENCE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FOR BUSINESS SOLUTIONS</a:t>
              </a: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6645" y="6164982"/>
            <a:ext cx="1404000" cy="53978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089" y="6242978"/>
            <a:ext cx="1044000" cy="46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1525" y="130420"/>
            <a:ext cx="900895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Guillaume MALOD    Valery FARCY    Karim HEDEOUD-PERROT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30909"/>
            <a:ext cx="4183679" cy="55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75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10</a:t>
            </a:fld>
            <a:endParaRPr lang="fr-FR"/>
          </a:p>
        </p:txBody>
      </p: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4816488" y="769199"/>
            <a:ext cx="2559024" cy="2434462"/>
            <a:chOff x="4462278" y="2206567"/>
            <a:chExt cx="3312000" cy="3150788"/>
          </a:xfrm>
        </p:grpSpPr>
        <p:grpSp>
          <p:nvGrpSpPr>
            <p:cNvPr id="3" name="Groupe 2"/>
            <p:cNvGrpSpPr/>
            <p:nvPr/>
          </p:nvGrpSpPr>
          <p:grpSpPr>
            <a:xfrm>
              <a:off x="4462278" y="2206567"/>
              <a:ext cx="3312000" cy="810227"/>
              <a:chOff x="1365813" y="1319508"/>
              <a:chExt cx="3955316" cy="1041727"/>
            </a:xfrm>
            <a:effectLst/>
          </p:grpSpPr>
          <p:sp>
            <p:nvSpPr>
              <p:cNvPr id="4" name="Rectangle à coins arrondis 3"/>
              <p:cNvSpPr/>
              <p:nvPr/>
            </p:nvSpPr>
            <p:spPr>
              <a:xfrm>
                <a:off x="3806653" y="1551007"/>
                <a:ext cx="1514476" cy="810228"/>
              </a:xfrm>
              <a:prstGeom prst="wedgeRoundRectCallout">
                <a:avLst>
                  <a:gd name="adj1" fmla="val -23908"/>
                  <a:gd name="adj2" fmla="val 73100"/>
                  <a:gd name="adj3" fmla="val 16667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3200" dirty="0"/>
                  <a:t>You!</a:t>
                </a:r>
              </a:p>
            </p:txBody>
          </p:sp>
          <p:sp>
            <p:nvSpPr>
              <p:cNvPr id="5" name="Rectangle à coins arrondis 4"/>
              <p:cNvSpPr/>
              <p:nvPr/>
            </p:nvSpPr>
            <p:spPr>
              <a:xfrm>
                <a:off x="2733555" y="1319508"/>
                <a:ext cx="1203768" cy="810228"/>
              </a:xfrm>
              <a:prstGeom prst="wedgeRoundRectCallout">
                <a:avLst>
                  <a:gd name="adj1" fmla="val 14057"/>
                  <a:gd name="adj2" fmla="val 81291"/>
                  <a:gd name="adj3" fmla="val 16667"/>
                </a:avLst>
              </a:prstGeom>
              <a:solidFill>
                <a:srgbClr val="0085C6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3200" dirty="0"/>
                  <a:t>To</a:t>
                </a:r>
              </a:p>
            </p:txBody>
          </p:sp>
          <p:sp>
            <p:nvSpPr>
              <p:cNvPr id="6" name="Rectangle à coins arrondis 5"/>
              <p:cNvSpPr/>
              <p:nvPr/>
            </p:nvSpPr>
            <p:spPr>
              <a:xfrm>
                <a:off x="1365813" y="1551007"/>
                <a:ext cx="1539434" cy="810228"/>
              </a:xfrm>
              <a:prstGeom prst="wedgeRoundRectCallout">
                <a:avLst>
                  <a:gd name="adj1" fmla="val 21644"/>
                  <a:gd name="adj2" fmla="val 73686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3200" dirty="0"/>
                  <a:t>Up</a:t>
                </a:r>
              </a:p>
            </p:txBody>
          </p:sp>
        </p:grp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78" y="3106408"/>
              <a:ext cx="3024000" cy="2250947"/>
            </a:xfrm>
            <a:prstGeom prst="rect">
              <a:avLst/>
            </a:prstGeom>
            <a:effectLst/>
          </p:spPr>
        </p:pic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091521" y="3193783"/>
            <a:ext cx="8027433" cy="243143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2400" b="1" u="sng" kern="0" dirty="0">
                <a:solidFill>
                  <a:schemeClr val="tx2"/>
                </a:solidFill>
              </a:rPr>
              <a:t>To Do</a:t>
            </a:r>
            <a:r>
              <a:rPr kumimoji="0" lang="fr-FR" altLang="fr-FR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: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altLang="fr-FR" sz="1100" kern="0" dirty="0">
              <a:solidFill>
                <a:schemeClr val="tx2"/>
              </a:solidFill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2400" kern="0" noProof="0" dirty="0">
                <a:solidFill>
                  <a:schemeClr val="tx2"/>
                </a:solidFill>
              </a:rPr>
              <a:t>	- </a:t>
            </a:r>
            <a:r>
              <a:rPr lang="fr-FR" altLang="fr-FR" sz="2400" kern="0" noProof="0" dirty="0" err="1">
                <a:solidFill>
                  <a:schemeClr val="tx2"/>
                </a:solidFill>
              </a:rPr>
              <a:t>Give</a:t>
            </a:r>
            <a:r>
              <a:rPr lang="fr-FR" altLang="fr-FR" sz="2400" kern="0" noProof="0" dirty="0">
                <a:solidFill>
                  <a:schemeClr val="tx2"/>
                </a:solidFill>
              </a:rPr>
              <a:t> a </a:t>
            </a:r>
            <a:r>
              <a:rPr lang="fr-FR" altLang="fr-FR" sz="2400" kern="0" noProof="0" dirty="0" err="1">
                <a:solidFill>
                  <a:schemeClr val="tx2"/>
                </a:solidFill>
              </a:rPr>
              <a:t>field</a:t>
            </a:r>
            <a:r>
              <a:rPr lang="fr-FR" altLang="fr-FR" sz="2400" kern="0" noProof="0" dirty="0">
                <a:solidFill>
                  <a:schemeClr val="tx2"/>
                </a:solidFill>
              </a:rPr>
              <a:t> </a:t>
            </a:r>
            <a:r>
              <a:rPr lang="fr-FR" altLang="fr-FR" sz="2400" kern="0" noProof="0" dirty="0" err="1">
                <a:solidFill>
                  <a:schemeClr val="tx2"/>
                </a:solidFill>
              </a:rPr>
              <a:t>definitio</a:t>
            </a:r>
            <a:r>
              <a:rPr lang="fr-FR" altLang="fr-FR" sz="2400" kern="0" dirty="0">
                <a:solidFill>
                  <a:schemeClr val="tx2"/>
                </a:solidFill>
              </a:rPr>
              <a:t>n</a:t>
            </a:r>
            <a:r>
              <a:rPr lang="fr-FR" altLang="fr-FR" sz="2400" kern="0" noProof="0" dirty="0">
                <a:solidFill>
                  <a:schemeClr val="tx2"/>
                </a:solidFill>
              </a:rPr>
              <a:t> of </a:t>
            </a:r>
            <a:r>
              <a:rPr lang="fr-FR" altLang="fr-FR" sz="2400" kern="0" noProof="0" dirty="0" err="1">
                <a:solidFill>
                  <a:schemeClr val="tx2"/>
                </a:solidFill>
              </a:rPr>
              <a:t>Datascience</a:t>
            </a:r>
            <a:r>
              <a:rPr lang="fr-FR" altLang="fr-FR" sz="2400" kern="0" noProof="0" dirty="0">
                <a:solidFill>
                  <a:schemeClr val="tx2"/>
                </a:solidFill>
              </a:rPr>
              <a:t>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2400" kern="0" dirty="0">
                <a:solidFill>
                  <a:schemeClr val="tx2"/>
                </a:solidFill>
              </a:rPr>
              <a:t>	- </a:t>
            </a:r>
            <a:r>
              <a:rPr lang="fr-FR" altLang="fr-FR" sz="2400" kern="0" dirty="0" err="1">
                <a:solidFill>
                  <a:schemeClr val="tx2"/>
                </a:solidFill>
              </a:rPr>
              <a:t>Give</a:t>
            </a:r>
            <a:r>
              <a:rPr lang="fr-FR" altLang="fr-FR" sz="2400" kern="0" dirty="0">
                <a:solidFill>
                  <a:schemeClr val="tx2"/>
                </a:solidFill>
              </a:rPr>
              <a:t> a </a:t>
            </a:r>
            <a:r>
              <a:rPr lang="fr-FR" altLang="fr-FR" sz="2400" kern="0" dirty="0" err="1">
                <a:solidFill>
                  <a:schemeClr val="tx2"/>
                </a:solidFill>
              </a:rPr>
              <a:t>field</a:t>
            </a:r>
            <a:r>
              <a:rPr lang="fr-FR" altLang="fr-FR" sz="2400" kern="0" dirty="0">
                <a:solidFill>
                  <a:schemeClr val="tx2"/>
                </a:solidFill>
              </a:rPr>
              <a:t> </a:t>
            </a:r>
            <a:r>
              <a:rPr lang="fr-FR" altLang="fr-FR" sz="2400" kern="0" dirty="0" err="1">
                <a:solidFill>
                  <a:schemeClr val="tx2"/>
                </a:solidFill>
              </a:rPr>
              <a:t>definition</a:t>
            </a:r>
            <a:r>
              <a:rPr lang="fr-FR" altLang="fr-FR" sz="2400" kern="0" dirty="0">
                <a:solidFill>
                  <a:schemeClr val="tx2"/>
                </a:solidFill>
              </a:rPr>
              <a:t> of Business </a:t>
            </a:r>
            <a:r>
              <a:rPr lang="fr-FR" altLang="fr-FR" sz="2400" kern="0" dirty="0" err="1">
                <a:solidFill>
                  <a:schemeClr val="tx2"/>
                </a:solidFill>
              </a:rPr>
              <a:t>Datascience</a:t>
            </a:r>
            <a:r>
              <a:rPr lang="fr-FR" altLang="fr-FR" sz="2400" kern="0" dirty="0">
                <a:solidFill>
                  <a:schemeClr val="tx2"/>
                </a:solidFill>
              </a:rPr>
              <a:t>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600" kern="0" dirty="0">
              <a:solidFill>
                <a:schemeClr val="tx2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2400" kern="0" dirty="0" err="1">
                <a:solidFill>
                  <a:schemeClr val="tx2"/>
                </a:solidFill>
              </a:rPr>
              <a:t>Teamwork</a:t>
            </a:r>
            <a:r>
              <a:rPr lang="fr-FR" altLang="fr-FR" sz="2400" kern="0" dirty="0">
                <a:solidFill>
                  <a:schemeClr val="tx2"/>
                </a:solidFill>
              </a:rPr>
              <a:t> restitution </a:t>
            </a:r>
            <a:r>
              <a:rPr lang="fr-FR" altLang="fr-FR" kern="0" dirty="0">
                <a:solidFill>
                  <a:schemeClr val="tx2"/>
                </a:solidFill>
              </a:rPr>
              <a:t>(UK).</a:t>
            </a:r>
            <a:endParaRPr lang="fr-FR" altLang="fr-FR" sz="2400" kern="0" dirty="0">
              <a:solidFill>
                <a:schemeClr val="tx2"/>
              </a:solidFill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24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13" name="Groupe 12"/>
          <p:cNvGrpSpPr>
            <a:grpSpLocks noChangeAspect="1"/>
          </p:cNvGrpSpPr>
          <p:nvPr/>
        </p:nvGrpSpPr>
        <p:grpSpPr>
          <a:xfrm>
            <a:off x="5480754" y="5661584"/>
            <a:ext cx="1220097" cy="590969"/>
            <a:chOff x="4976195" y="5643839"/>
            <a:chExt cx="2067961" cy="100163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195" y="5643839"/>
              <a:ext cx="1001639" cy="1001639"/>
            </a:xfrm>
            <a:prstGeom prst="rect">
              <a:avLst/>
            </a:prstGeom>
          </p:spPr>
        </p:pic>
        <p:pic>
          <p:nvPicPr>
            <p:cNvPr id="17410" name="Picture 2" descr="Afficher l'image d'orig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671" y="5890427"/>
              <a:ext cx="648485" cy="648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/>
          <p:cNvSpPr/>
          <p:nvPr/>
        </p:nvSpPr>
        <p:spPr>
          <a:xfrm>
            <a:off x="10314774" y="5400942"/>
            <a:ext cx="1877226" cy="1457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7" name="Groupe 16"/>
          <p:cNvGrpSpPr>
            <a:grpSpLocks noChangeAspect="1"/>
          </p:cNvGrpSpPr>
          <p:nvPr/>
        </p:nvGrpSpPr>
        <p:grpSpPr>
          <a:xfrm>
            <a:off x="10805830" y="5502107"/>
            <a:ext cx="1080000" cy="1133191"/>
            <a:chOff x="10536749" y="5112770"/>
            <a:chExt cx="1250754" cy="1312355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6749" y="5112770"/>
              <a:ext cx="1250754" cy="131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/>
            <p:cNvSpPr txBox="1"/>
            <p:nvPr/>
          </p:nvSpPr>
          <p:spPr>
            <a:xfrm>
              <a:off x="10739439" y="5639664"/>
              <a:ext cx="1048064" cy="5489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endParaRPr lang="fr-FR" sz="3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charset="0"/>
              </a:endParaRPr>
            </a:p>
            <a:p>
              <a:pPr algn="ctr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3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charset="0"/>
                </a:rPr>
                <a:t>10</a:t>
              </a:r>
            </a:p>
            <a:p>
              <a:pPr algn="ctr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charset="0"/>
                </a:rPr>
                <a:t>mn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75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11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990392" y="360218"/>
            <a:ext cx="421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WHAT IS DATASCIENCE?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2087" y="1759443"/>
            <a:ext cx="9607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solidFill>
                  <a:srgbClr val="373634"/>
                </a:solidFill>
              </a:rPr>
              <a:t>Data Science is the art of turning data into actionable information.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2087" y="3779814"/>
            <a:ext cx="96078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solidFill>
                  <a:srgbClr val="373634"/>
                </a:solidFill>
              </a:rPr>
              <a:t>Business Data Science is the art of turning data trough actionable information into valuables actions. </a:t>
            </a:r>
          </a:p>
        </p:txBody>
      </p:sp>
      <p:pic>
        <p:nvPicPr>
          <p:cNvPr id="6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2716">
            <a:off x="119430" y="169037"/>
            <a:ext cx="1459419" cy="103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12</a:t>
            </a:fld>
            <a:endParaRPr lang="fr-FR"/>
          </a:p>
        </p:txBody>
      </p:sp>
      <p:grpSp>
        <p:nvGrpSpPr>
          <p:cNvPr id="4" name="Groupe 3"/>
          <p:cNvGrpSpPr>
            <a:grpSpLocks noChangeAspect="1"/>
          </p:cNvGrpSpPr>
          <p:nvPr/>
        </p:nvGrpSpPr>
        <p:grpSpPr>
          <a:xfrm>
            <a:off x="4135469" y="1513228"/>
            <a:ext cx="3929723" cy="3600000"/>
            <a:chOff x="6329987" y="1531479"/>
            <a:chExt cx="3588020" cy="3286966"/>
          </a:xfr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Ellipse 4"/>
            <p:cNvSpPr/>
            <p:nvPr/>
          </p:nvSpPr>
          <p:spPr>
            <a:xfrm>
              <a:off x="7115997" y="1531479"/>
              <a:ext cx="2016000" cy="20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fr-F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6329987" y="2802445"/>
              <a:ext cx="2016000" cy="20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fr-F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7902007" y="2712504"/>
              <a:ext cx="2016000" cy="20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4306320" y="1669745"/>
            <a:ext cx="3588020" cy="3286966"/>
            <a:chOff x="6329987" y="1531479"/>
            <a:chExt cx="3588020" cy="3286966"/>
          </a:xfrm>
          <a:effectLst/>
        </p:grpSpPr>
        <p:sp>
          <p:nvSpPr>
            <p:cNvPr id="9" name="Ellipse 8"/>
            <p:cNvSpPr/>
            <p:nvPr/>
          </p:nvSpPr>
          <p:spPr>
            <a:xfrm>
              <a:off x="7115997" y="1531479"/>
              <a:ext cx="2016000" cy="2016000"/>
            </a:xfrm>
            <a:prstGeom prst="ellipse">
              <a:avLst/>
            </a:prstGeom>
            <a:solidFill>
              <a:srgbClr val="A9D3B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" bIns="180000" rtlCol="0" anchor="ctr"/>
            <a:lstStyle/>
            <a:p>
              <a:pPr algn="ctr"/>
              <a:r>
                <a:rPr lang="fr-F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BUSINESS</a:t>
              </a:r>
            </a:p>
            <a:p>
              <a:pPr algn="ctr"/>
              <a:r>
                <a:rPr lang="fr-FR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&amp; </a:t>
              </a:r>
            </a:p>
            <a:p>
              <a:pPr algn="ctr"/>
              <a:r>
                <a:rPr lang="fr-F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DOMAIN KNOWLEDGE</a:t>
              </a:r>
            </a:p>
            <a:p>
              <a:pPr algn="ctr"/>
              <a:endParaRPr lang="fr-F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7902007" y="2712504"/>
              <a:ext cx="2016000" cy="2016000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252000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 MATHEMATICS</a:t>
              </a:r>
            </a:p>
          </p:txBody>
        </p:sp>
        <p:sp>
          <p:nvSpPr>
            <p:cNvPr id="11" name="Ellipse 10"/>
            <p:cNvSpPr/>
            <p:nvPr/>
          </p:nvSpPr>
          <p:spPr>
            <a:xfrm>
              <a:off x="6329987" y="2802445"/>
              <a:ext cx="2016000" cy="201600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COMPUTER  </a:t>
              </a: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SCIENCE </a:t>
              </a: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8025505" y="2222877"/>
            <a:ext cx="14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DATASCIENCE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3170812" y="5756807"/>
            <a:ext cx="6004270" cy="623865"/>
            <a:chOff x="3170812" y="5756807"/>
            <a:chExt cx="6004270" cy="623865"/>
          </a:xfrm>
        </p:grpSpPr>
        <p:sp>
          <p:nvSpPr>
            <p:cNvPr id="17" name="Rectangle 16"/>
            <p:cNvSpPr/>
            <p:nvPr/>
          </p:nvSpPr>
          <p:spPr>
            <a:xfrm>
              <a:off x="3170812" y="5756807"/>
              <a:ext cx="2343884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37302E"/>
                  </a:solidFill>
                </a:rPr>
                <a:t>Deductive reasoning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(hypothesis-based) 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27472" y="5765119"/>
              <a:ext cx="234761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37302E"/>
                  </a:solidFill>
                </a:rPr>
                <a:t>Inductive reasoning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(pattern-based)</a:t>
              </a:r>
              <a:endParaRPr lang="fr-FR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Double flèche horizontale 3"/>
            <p:cNvSpPr/>
            <p:nvPr/>
          </p:nvSpPr>
          <p:spPr>
            <a:xfrm>
              <a:off x="5493879" y="5824537"/>
              <a:ext cx="1329535" cy="404521"/>
            </a:xfrm>
            <a:prstGeom prst="leftRightArrow">
              <a:avLst>
                <a:gd name="adj1" fmla="val 50000"/>
                <a:gd name="adj2" fmla="val 58085"/>
              </a:avLst>
            </a:prstGeom>
            <a:solidFill>
              <a:srgbClr val="A9D3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1400" b="1" dirty="0"/>
                <a:t>TREND</a:t>
              </a:r>
              <a:endParaRPr lang="fr-FR" b="1" dirty="0"/>
            </a:p>
          </p:txBody>
        </p:sp>
      </p:grp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2716">
            <a:off x="119430" y="169037"/>
            <a:ext cx="1459419" cy="103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3990392" y="360218"/>
            <a:ext cx="421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WHAT IS DATASCIENCE?</a:t>
            </a:r>
          </a:p>
        </p:txBody>
      </p:sp>
      <p:cxnSp>
        <p:nvCxnSpPr>
          <p:cNvPr id="23" name="Connecteur droit 22"/>
          <p:cNvCxnSpPr>
            <a:stCxn id="2" idx="0"/>
            <a:endCxn id="2" idx="4"/>
          </p:cNvCxnSpPr>
          <p:nvPr/>
        </p:nvCxnSpPr>
        <p:spPr>
          <a:xfrm>
            <a:off x="6061617" y="3276910"/>
            <a:ext cx="0" cy="4088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2" idx="2"/>
            <a:endCxn id="2" idx="6"/>
          </p:cNvCxnSpPr>
          <p:nvPr/>
        </p:nvCxnSpPr>
        <p:spPr>
          <a:xfrm>
            <a:off x="5857199" y="3481328"/>
            <a:ext cx="40883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>
            <a:spLocks noChangeAspect="1"/>
          </p:cNvSpPr>
          <p:nvPr/>
        </p:nvSpPr>
        <p:spPr>
          <a:xfrm>
            <a:off x="5857199" y="3276910"/>
            <a:ext cx="408835" cy="408835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6206162" y="2410659"/>
            <a:ext cx="1857247" cy="926123"/>
            <a:chOff x="5375602" y="1387307"/>
            <a:chExt cx="1857247" cy="926123"/>
          </a:xfrm>
        </p:grpSpPr>
        <p:cxnSp>
          <p:nvCxnSpPr>
            <p:cNvPr id="14" name="Connecteur droit 13"/>
            <p:cNvCxnSpPr/>
            <p:nvPr/>
          </p:nvCxnSpPr>
          <p:spPr>
            <a:xfrm flipH="1">
              <a:off x="6902326" y="1387307"/>
              <a:ext cx="330523" cy="2859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endCxn id="2" idx="7"/>
            </p:cNvCxnSpPr>
            <p:nvPr/>
          </p:nvCxnSpPr>
          <p:spPr>
            <a:xfrm flipH="1">
              <a:off x="5375602" y="1392045"/>
              <a:ext cx="1528826" cy="92138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505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13</a:t>
            </a:fld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4196242" y="4503052"/>
            <a:ext cx="2945" cy="39472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>
            <a:spLocks noChangeAspect="1"/>
          </p:cNvSpPr>
          <p:nvPr/>
        </p:nvSpPr>
        <p:spPr bwMode="auto">
          <a:xfrm>
            <a:off x="2151915" y="3741584"/>
            <a:ext cx="802707" cy="801234"/>
          </a:xfrm>
          <a:prstGeom prst="ellipse">
            <a:avLst/>
          </a:prstGeom>
          <a:solidFill>
            <a:srgbClr val="D2AAC8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49749" rIns="0" bIns="49749" anchor="ctr"/>
          <a:lstStyle/>
          <a:p>
            <a:pPr algn="ctr">
              <a:defRPr/>
            </a:pPr>
            <a:r>
              <a:rPr lang="fr-FR" sz="1194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Business</a:t>
            </a:r>
          </a:p>
          <a:p>
            <a:pPr algn="ctr">
              <a:defRPr/>
            </a:pPr>
            <a:r>
              <a:rPr lang="fr-FR" sz="1194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Needs</a:t>
            </a:r>
            <a:endParaRPr lang="fr-FR" sz="1194" b="1" kern="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cxnSp>
        <p:nvCxnSpPr>
          <p:cNvPr id="31" name="Connecteur en angle 3"/>
          <p:cNvCxnSpPr>
            <a:stCxn id="30" idx="6"/>
            <a:endCxn id="34" idx="1"/>
          </p:cNvCxnSpPr>
          <p:nvPr/>
        </p:nvCxnSpPr>
        <p:spPr bwMode="auto">
          <a:xfrm>
            <a:off x="2954622" y="4142201"/>
            <a:ext cx="362323" cy="1473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Connecteur en angle 4"/>
          <p:cNvCxnSpPr>
            <a:stCxn id="34" idx="3"/>
          </p:cNvCxnSpPr>
          <p:nvPr/>
        </p:nvCxnSpPr>
        <p:spPr bwMode="auto">
          <a:xfrm flipV="1">
            <a:off x="5140343" y="4143674"/>
            <a:ext cx="379998" cy="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581" y="4626772"/>
            <a:ext cx="1736499" cy="135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Pentagone 6"/>
          <p:cNvSpPr/>
          <p:nvPr/>
        </p:nvSpPr>
        <p:spPr bwMode="auto">
          <a:xfrm>
            <a:off x="3316945" y="3785770"/>
            <a:ext cx="1823398" cy="717281"/>
          </a:xfrm>
          <a:prstGeom prst="homePlate">
            <a:avLst>
              <a:gd name="adj" fmla="val 36885"/>
            </a:avLst>
          </a:prstGeom>
          <a:solidFill>
            <a:srgbClr val="FFFFFF"/>
          </a:solidFill>
          <a:ln w="381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269" tIns="49749" rIns="38269" bIns="49749" anchor="ctr" anchorCtr="1"/>
          <a:lstStyle/>
          <a:p>
            <a:pPr algn="ctr">
              <a:defRPr/>
            </a:pPr>
            <a:r>
              <a:rPr lang="fr-FR" sz="2551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∑</a:t>
            </a:r>
            <a:r>
              <a:rPr lang="fr-FR" sz="1914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Processus</a:t>
            </a:r>
          </a:p>
          <a:p>
            <a:pPr algn="ctr">
              <a:defRPr/>
            </a:pPr>
            <a:r>
              <a:rPr lang="fr-FR" sz="1194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Build</a:t>
            </a:r>
            <a:r>
              <a:rPr lang="fr-FR" sz="1194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</a:t>
            </a:r>
            <a:r>
              <a:rPr lang="fr-FR" sz="1194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Run</a:t>
            </a:r>
            <a:r>
              <a:rPr lang="fr-FR" sz="1194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Manage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512977" y="3728330"/>
            <a:ext cx="1080745" cy="976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fr-FR" sz="1914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Services</a:t>
            </a:r>
          </a:p>
          <a:p>
            <a:pPr eaLnBrk="1" hangingPunct="1">
              <a:defRPr/>
            </a:pPr>
            <a:r>
              <a:rPr lang="fr-FR" sz="1914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Products</a:t>
            </a:r>
            <a:endParaRPr lang="fr-FR" sz="1914" b="1" kern="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eaLnBrk="1" hangingPunct="1">
              <a:defRPr/>
            </a:pPr>
            <a:r>
              <a:rPr lang="fr-FR" sz="1914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Systems</a:t>
            </a:r>
            <a:endParaRPr lang="fr-FR" sz="1914" dirty="0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 rot="16200000">
            <a:off x="7883541" y="4198906"/>
            <a:ext cx="1103169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tIns="49749" rIns="95672" bIns="49749" anchor="ctr"/>
          <a:lstStyle/>
          <a:p>
            <a:endParaRPr lang="fr-FR" sz="1914"/>
          </a:p>
        </p:txBody>
      </p:sp>
      <p:cxnSp>
        <p:nvCxnSpPr>
          <p:cNvPr id="37" name="AutoShape 22"/>
          <p:cNvCxnSpPr>
            <a:cxnSpLocks noChangeShapeType="1"/>
            <a:endCxn id="40" idx="1"/>
          </p:cNvCxnSpPr>
          <p:nvPr/>
        </p:nvCxnSpPr>
        <p:spPr bwMode="auto">
          <a:xfrm rot="5400000" flipH="1" flipV="1">
            <a:off x="6535877" y="3321083"/>
            <a:ext cx="1125262" cy="452168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AutoShape 23"/>
          <p:cNvCxnSpPr>
            <a:cxnSpLocks noChangeShapeType="1"/>
            <a:endCxn id="45" idx="1"/>
          </p:cNvCxnSpPr>
          <p:nvPr/>
        </p:nvCxnSpPr>
        <p:spPr bwMode="auto">
          <a:xfrm rot="16200000" flipH="1">
            <a:off x="6460760" y="4553863"/>
            <a:ext cx="1279912" cy="456586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7324885" y="2510521"/>
            <a:ext cx="2199583" cy="948519"/>
            <a:chOff x="5899149" y="910853"/>
            <a:chExt cx="2370791" cy="10223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5899149" y="910853"/>
              <a:ext cx="2370791" cy="10223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 algn="ctr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49749" rIns="95672" bIns="49749" anchor="ctr"/>
            <a:lstStyle>
              <a:lvl1pPr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1pPr>
              <a:lvl2pPr marL="742950" indent="-28575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fr-FR" altLang="fr-FR" sz="1701" dirty="0">
                  <a:solidFill>
                    <a:schemeClr val="bg1"/>
                  </a:solidFill>
                  <a:latin typeface="+mn-lt"/>
                  <a:cs typeface="Arial" charset="0"/>
                </a:rPr>
                <a:t>Business</a:t>
              </a:r>
            </a:p>
            <a:p>
              <a:pPr algn="ctr" eaLnBrk="1" hangingPunct="1">
                <a:defRPr/>
              </a:pPr>
              <a:r>
                <a:rPr lang="fr-FR" altLang="fr-FR" sz="1701" dirty="0">
                  <a:solidFill>
                    <a:schemeClr val="bg1"/>
                  </a:solidFill>
                  <a:latin typeface="+mn-lt"/>
                  <a:cs typeface="Arial" charset="0"/>
                </a:rPr>
                <a:t>Information System</a:t>
              </a:r>
            </a:p>
            <a:p>
              <a:pPr algn="ctr" eaLnBrk="1" hangingPunct="1">
                <a:defRPr/>
              </a:pPr>
              <a:endParaRPr lang="fr-FR" altLang="fr-FR" sz="1914" dirty="0">
                <a:solidFill>
                  <a:schemeClr val="bg1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41" name="Rectangle 16"/>
            <p:cNvSpPr>
              <a:spLocks noChangeArrowheads="1"/>
            </p:cNvSpPr>
            <p:nvPr/>
          </p:nvSpPr>
          <p:spPr bwMode="auto">
            <a:xfrm>
              <a:off x="5918200" y="1618878"/>
              <a:ext cx="2332257" cy="30162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tIns="49749" rIns="95672" bIns="49749" anchor="ctr"/>
            <a:lstStyle>
              <a:lvl1pPr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1pPr>
              <a:lvl2pPr marL="742950" indent="-28575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fr-FR" altLang="fr-FR" sz="1489" dirty="0">
                  <a:solidFill>
                    <a:schemeClr val="tx1"/>
                  </a:solidFill>
                  <a:latin typeface="+mn-lt"/>
                  <a:cs typeface="Arial" charset="0"/>
                </a:rPr>
                <a:t>Software System</a:t>
              </a:r>
            </a:p>
          </p:txBody>
        </p:sp>
      </p:grpSp>
      <p:sp>
        <p:nvSpPr>
          <p:cNvPr id="43" name="Rectangle 31"/>
          <p:cNvSpPr>
            <a:spLocks noChangeArrowheads="1"/>
          </p:cNvSpPr>
          <p:nvPr/>
        </p:nvSpPr>
        <p:spPr bwMode="auto">
          <a:xfrm flipV="1">
            <a:off x="6937229" y="2984537"/>
            <a:ext cx="223874" cy="2443468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tIns="49749" rIns="95672" bIns="49749" anchor="ctr"/>
          <a:lstStyle>
            <a:lvl1pPr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1pPr>
            <a:lvl2pPr marL="742950" indent="-28575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2pPr>
            <a:lvl3pPr marL="1143000" indent="-22860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3pPr>
            <a:lvl4pPr marL="1600200" indent="-22860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4pPr>
            <a:lvl5pPr marL="2057400" indent="-22860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276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Range of  Digital </a:t>
            </a:r>
            <a:r>
              <a:rPr lang="fr-FR" altLang="fr-FR" sz="1276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Systems</a:t>
            </a:r>
            <a:endParaRPr lang="fr-FR" altLang="fr-FR" sz="1276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grpSp>
        <p:nvGrpSpPr>
          <p:cNvPr id="44" name="Groupe 43"/>
          <p:cNvGrpSpPr/>
          <p:nvPr/>
        </p:nvGrpSpPr>
        <p:grpSpPr>
          <a:xfrm>
            <a:off x="7329303" y="4947841"/>
            <a:ext cx="2199583" cy="948519"/>
            <a:chOff x="5903912" y="3537890"/>
            <a:chExt cx="2370791" cy="10223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5" name="Rectangle 28"/>
            <p:cNvSpPr>
              <a:spLocks noChangeArrowheads="1"/>
            </p:cNvSpPr>
            <p:nvPr/>
          </p:nvSpPr>
          <p:spPr bwMode="auto">
            <a:xfrm>
              <a:off x="5903912" y="3537890"/>
              <a:ext cx="2370791" cy="1022350"/>
            </a:xfrm>
            <a:prstGeom prst="rect">
              <a:avLst/>
            </a:prstGeom>
            <a:solidFill>
              <a:srgbClr val="0085C7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tIns="49749" rIns="95672" bIns="49749" anchor="ctr"/>
            <a:lstStyle>
              <a:lvl1pPr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1pPr>
              <a:lvl2pPr marL="742950" indent="-28575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lnSpc>
                  <a:spcPts val="1595"/>
                </a:lnSpc>
                <a:defRPr/>
              </a:pPr>
              <a:r>
                <a:rPr lang="fr-FR" altLang="fr-FR" sz="1701" dirty="0">
                  <a:solidFill>
                    <a:schemeClr val="bg1"/>
                  </a:solidFill>
                  <a:latin typeface="+mn-lt"/>
                  <a:cs typeface="Arial" charset="0"/>
                </a:rPr>
                <a:t>Control Commande</a:t>
              </a:r>
            </a:p>
            <a:p>
              <a:pPr algn="ctr" eaLnBrk="1" hangingPunct="1">
                <a:lnSpc>
                  <a:spcPts val="1595"/>
                </a:lnSpc>
                <a:defRPr/>
              </a:pPr>
              <a:r>
                <a:rPr lang="fr-FR" altLang="fr-FR" sz="1701" dirty="0">
                  <a:solidFill>
                    <a:schemeClr val="bg1"/>
                  </a:solidFill>
                  <a:latin typeface="+mn-lt"/>
                  <a:cs typeface="Arial" charset="0"/>
                </a:rPr>
                <a:t>System</a:t>
              </a:r>
            </a:p>
            <a:p>
              <a:pPr algn="ctr" eaLnBrk="1" hangingPunct="1">
                <a:defRPr/>
              </a:pPr>
              <a:endParaRPr lang="fr-FR" altLang="fr-FR" sz="851" dirty="0">
                <a:latin typeface="+mn-lt"/>
                <a:cs typeface="Arial" charset="0"/>
              </a:endParaRPr>
            </a:p>
            <a:p>
              <a:pPr algn="ctr" eaLnBrk="1" hangingPunct="1">
                <a:lnSpc>
                  <a:spcPct val="160000"/>
                </a:lnSpc>
                <a:defRPr/>
              </a:pPr>
              <a:endParaRPr lang="fr-FR" altLang="fr-FR" sz="851" dirty="0">
                <a:latin typeface="+mn-lt"/>
                <a:cs typeface="Arial" charset="0"/>
              </a:endParaRPr>
            </a:p>
          </p:txBody>
        </p:sp>
        <p:sp>
          <p:nvSpPr>
            <p:cNvPr id="46" name="Rectangle 29"/>
            <p:cNvSpPr>
              <a:spLocks noChangeArrowheads="1"/>
            </p:cNvSpPr>
            <p:nvPr/>
          </p:nvSpPr>
          <p:spPr bwMode="auto">
            <a:xfrm>
              <a:off x="5922963" y="4245915"/>
              <a:ext cx="2332256" cy="30162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 tIns="49749" rIns="95672" bIns="49749" anchor="ctr"/>
            <a:lstStyle>
              <a:lvl1pPr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1pPr>
              <a:lvl2pPr marL="742950" indent="-28575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66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fr-FR" altLang="fr-FR" sz="1489" dirty="0">
                  <a:solidFill>
                    <a:schemeClr val="tx1"/>
                  </a:solidFill>
                  <a:latin typeface="+mn-lt"/>
                  <a:cs typeface="Arial" charset="0"/>
                </a:rPr>
                <a:t>Software System</a:t>
              </a:r>
            </a:p>
          </p:txBody>
        </p:sp>
      </p:grpSp>
      <p:cxnSp>
        <p:nvCxnSpPr>
          <p:cNvPr id="48" name="Connecteur en angle 20"/>
          <p:cNvCxnSpPr/>
          <p:nvPr/>
        </p:nvCxnSpPr>
        <p:spPr bwMode="auto">
          <a:xfrm rot="5400000">
            <a:off x="4020234" y="3577362"/>
            <a:ext cx="362322" cy="1473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49" name="ZoneTexte 48"/>
          <p:cNvSpPr txBox="1"/>
          <p:nvPr/>
        </p:nvSpPr>
        <p:spPr>
          <a:xfrm>
            <a:off x="3775004" y="3012522"/>
            <a:ext cx="861621" cy="4848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fr-FR" sz="2551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</a:p>
        </p:txBody>
      </p:sp>
      <p:cxnSp>
        <p:nvCxnSpPr>
          <p:cNvPr id="50" name="Connecteur en angle 22"/>
          <p:cNvCxnSpPr/>
          <p:nvPr/>
        </p:nvCxnSpPr>
        <p:spPr bwMode="auto">
          <a:xfrm flipV="1">
            <a:off x="6526302" y="4128947"/>
            <a:ext cx="379998" cy="1473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1" name="Rectangle 31"/>
          <p:cNvSpPr>
            <a:spLocks noChangeArrowheads="1"/>
          </p:cNvSpPr>
          <p:nvPr/>
        </p:nvSpPr>
        <p:spPr bwMode="auto">
          <a:xfrm flipV="1">
            <a:off x="9529459" y="2510277"/>
            <a:ext cx="338757" cy="948519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tIns="49749" rIns="95672" bIns="49749" anchor="ctr"/>
          <a:lstStyle>
            <a:lvl1pPr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1pPr>
            <a:lvl2pPr marL="742950" indent="-28575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2pPr>
            <a:lvl3pPr marL="1143000" indent="-22860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3pPr>
            <a:lvl4pPr marL="1600200" indent="-22860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4pPr>
            <a:lvl5pPr marL="2057400" indent="-22860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276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IS for Bank</a:t>
            </a:r>
          </a:p>
        </p:txBody>
      </p:sp>
      <p:sp>
        <p:nvSpPr>
          <p:cNvPr id="52" name="Rectangle 31"/>
          <p:cNvSpPr>
            <a:spLocks noChangeArrowheads="1"/>
          </p:cNvSpPr>
          <p:nvPr/>
        </p:nvSpPr>
        <p:spPr bwMode="auto">
          <a:xfrm flipV="1">
            <a:off x="9532405" y="4934597"/>
            <a:ext cx="340231" cy="961775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tIns="49749" rIns="95672" bIns="49749" anchor="ctr"/>
          <a:lstStyle>
            <a:lvl1pPr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1pPr>
            <a:lvl2pPr marL="742950" indent="-28575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2pPr>
            <a:lvl3pPr marL="1143000" indent="-22860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3pPr>
            <a:lvl4pPr marL="1600200" indent="-22860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4pPr>
            <a:lvl5pPr marL="2057400" indent="-228600" eaLnBrk="0" hangingPunct="0">
              <a:defRPr sz="1400" b="1">
                <a:solidFill>
                  <a:srgbClr val="000066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66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276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303671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3" grpId="0"/>
      <p:bldP spid="51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4858"/>
          <a:stretch/>
        </p:blipFill>
        <p:spPr>
          <a:xfrm>
            <a:off x="0" y="944992"/>
            <a:ext cx="12192000" cy="5913007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14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810933" y="3126317"/>
            <a:ext cx="5738707" cy="1270000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fr-FR" sz="5333" b="1" dirty="0"/>
              <a:t>75% </a:t>
            </a:r>
            <a:r>
              <a:rPr lang="fr-FR" sz="4267" b="1" dirty="0"/>
              <a:t>car </a:t>
            </a:r>
            <a:r>
              <a:rPr lang="fr-FR" sz="4267" b="1" dirty="0" err="1"/>
              <a:t>cost</a:t>
            </a:r>
            <a:r>
              <a:rPr lang="fr-FR" sz="4267" b="1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8549640" y="3124200"/>
            <a:ext cx="3642360" cy="1270000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6000" anchor="ctr"/>
          <a:lstStyle/>
          <a:p>
            <a:pPr algn="ctr" eaLnBrk="1" hangingPunct="1">
              <a:defRPr/>
            </a:pPr>
            <a:r>
              <a:rPr lang="fr-FR" sz="4800" b="1" dirty="0"/>
              <a:t>the software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33377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515" y="1534867"/>
            <a:ext cx="5942971" cy="44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16</a:t>
            </a:fld>
            <a:endParaRPr lang="fr-FR"/>
          </a:p>
        </p:txBody>
      </p: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4816488" y="769199"/>
            <a:ext cx="2559024" cy="2434462"/>
            <a:chOff x="4462278" y="2206567"/>
            <a:chExt cx="3312000" cy="3150788"/>
          </a:xfrm>
        </p:grpSpPr>
        <p:grpSp>
          <p:nvGrpSpPr>
            <p:cNvPr id="3" name="Groupe 2"/>
            <p:cNvGrpSpPr/>
            <p:nvPr/>
          </p:nvGrpSpPr>
          <p:grpSpPr>
            <a:xfrm>
              <a:off x="4462278" y="2206567"/>
              <a:ext cx="3312000" cy="810227"/>
              <a:chOff x="1365813" y="1319508"/>
              <a:chExt cx="3955316" cy="1041727"/>
            </a:xfrm>
            <a:effectLst/>
          </p:grpSpPr>
          <p:sp>
            <p:nvSpPr>
              <p:cNvPr id="4" name="Rectangle à coins arrondis 3"/>
              <p:cNvSpPr/>
              <p:nvPr/>
            </p:nvSpPr>
            <p:spPr>
              <a:xfrm>
                <a:off x="3806653" y="1551007"/>
                <a:ext cx="1514476" cy="810228"/>
              </a:xfrm>
              <a:prstGeom prst="wedgeRoundRectCallout">
                <a:avLst>
                  <a:gd name="adj1" fmla="val -23908"/>
                  <a:gd name="adj2" fmla="val 73100"/>
                  <a:gd name="adj3" fmla="val 16667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3200" dirty="0"/>
                  <a:t>You!</a:t>
                </a:r>
              </a:p>
            </p:txBody>
          </p:sp>
          <p:sp>
            <p:nvSpPr>
              <p:cNvPr id="5" name="Rectangle à coins arrondis 4"/>
              <p:cNvSpPr/>
              <p:nvPr/>
            </p:nvSpPr>
            <p:spPr>
              <a:xfrm>
                <a:off x="2733555" y="1319508"/>
                <a:ext cx="1203768" cy="810228"/>
              </a:xfrm>
              <a:prstGeom prst="wedgeRoundRectCallout">
                <a:avLst>
                  <a:gd name="adj1" fmla="val 14057"/>
                  <a:gd name="adj2" fmla="val 81291"/>
                  <a:gd name="adj3" fmla="val 16667"/>
                </a:avLst>
              </a:prstGeom>
              <a:solidFill>
                <a:srgbClr val="0085C6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3200" dirty="0"/>
                  <a:t>To</a:t>
                </a:r>
              </a:p>
            </p:txBody>
          </p:sp>
          <p:sp>
            <p:nvSpPr>
              <p:cNvPr id="6" name="Rectangle à coins arrondis 5"/>
              <p:cNvSpPr/>
              <p:nvPr/>
            </p:nvSpPr>
            <p:spPr>
              <a:xfrm>
                <a:off x="1365813" y="1551007"/>
                <a:ext cx="1539434" cy="810228"/>
              </a:xfrm>
              <a:prstGeom prst="wedgeRoundRectCallout">
                <a:avLst>
                  <a:gd name="adj1" fmla="val 21644"/>
                  <a:gd name="adj2" fmla="val 73686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3200" dirty="0"/>
                  <a:t>Up</a:t>
                </a:r>
              </a:p>
            </p:txBody>
          </p:sp>
        </p:grp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78" y="3106408"/>
              <a:ext cx="3024000" cy="2250947"/>
            </a:xfrm>
            <a:prstGeom prst="rect">
              <a:avLst/>
            </a:prstGeom>
            <a:effectLst/>
          </p:spPr>
        </p:pic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091521" y="3193783"/>
            <a:ext cx="8027433" cy="198515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2400" b="1" u="sng" kern="0" dirty="0">
                <a:solidFill>
                  <a:schemeClr val="tx2"/>
                </a:solidFill>
              </a:rPr>
              <a:t>To Do</a:t>
            </a:r>
            <a:r>
              <a:rPr kumimoji="0" lang="fr-FR" altLang="fr-FR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: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altLang="fr-FR" sz="1100" kern="0" dirty="0">
              <a:solidFill>
                <a:schemeClr val="tx2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2400" kern="0" noProof="0" dirty="0">
                <a:solidFill>
                  <a:schemeClr val="tx2"/>
                </a:solidFill>
              </a:rPr>
              <a:t>	- </a:t>
            </a:r>
            <a:r>
              <a:rPr lang="fr-FR" altLang="fr-FR" sz="2400" kern="0" noProof="0" dirty="0" err="1">
                <a:solidFill>
                  <a:schemeClr val="tx2"/>
                </a:solidFill>
              </a:rPr>
              <a:t>Give</a:t>
            </a:r>
            <a:r>
              <a:rPr lang="fr-FR" altLang="fr-FR" sz="2400" kern="0" noProof="0" dirty="0">
                <a:solidFill>
                  <a:schemeClr val="tx2"/>
                </a:solidFill>
              </a:rPr>
              <a:t> a </a:t>
            </a:r>
            <a:r>
              <a:rPr lang="fr-FR" altLang="fr-FR" sz="2400" kern="0" dirty="0">
                <a:solidFill>
                  <a:schemeClr val="tx2"/>
                </a:solidFill>
              </a:rPr>
              <a:t>Business </a:t>
            </a:r>
            <a:r>
              <a:rPr lang="fr-FR" altLang="fr-FR" sz="2400" kern="0" dirty="0" err="1">
                <a:solidFill>
                  <a:schemeClr val="tx2"/>
                </a:solidFill>
              </a:rPr>
              <a:t>Process</a:t>
            </a:r>
            <a:r>
              <a:rPr lang="fr-FR" altLang="fr-FR" sz="2400" kern="0" dirty="0">
                <a:solidFill>
                  <a:schemeClr val="tx2"/>
                </a:solidFill>
              </a:rPr>
              <a:t> </a:t>
            </a:r>
            <a:r>
              <a:rPr lang="fr-FR" altLang="fr-FR" sz="2400" kern="0" dirty="0" err="1">
                <a:solidFill>
                  <a:schemeClr val="tx2"/>
                </a:solidFill>
              </a:rPr>
              <a:t>field</a:t>
            </a:r>
            <a:r>
              <a:rPr lang="fr-FR" altLang="fr-FR" sz="2400" kern="0" dirty="0">
                <a:solidFill>
                  <a:schemeClr val="tx2"/>
                </a:solidFill>
              </a:rPr>
              <a:t> </a:t>
            </a:r>
            <a:r>
              <a:rPr lang="fr-FR" altLang="fr-FR" sz="2400" kern="0" noProof="0" dirty="0" err="1">
                <a:solidFill>
                  <a:schemeClr val="tx2"/>
                </a:solidFill>
              </a:rPr>
              <a:t>definitio</a:t>
            </a:r>
            <a:r>
              <a:rPr lang="fr-FR" altLang="fr-FR" sz="2400" kern="0" dirty="0">
                <a:solidFill>
                  <a:schemeClr val="tx2"/>
                </a:solidFill>
              </a:rPr>
              <a:t>n</a:t>
            </a:r>
            <a:r>
              <a:rPr lang="fr-FR" altLang="fr-FR" sz="2400" kern="0" noProof="0" dirty="0">
                <a:solidFill>
                  <a:schemeClr val="tx2"/>
                </a:solidFill>
              </a:rPr>
              <a:t>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600" kern="0" dirty="0">
              <a:solidFill>
                <a:schemeClr val="tx2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2400" kern="0" dirty="0" err="1">
                <a:solidFill>
                  <a:schemeClr val="tx2"/>
                </a:solidFill>
              </a:rPr>
              <a:t>Teamwork</a:t>
            </a:r>
            <a:r>
              <a:rPr lang="fr-FR" altLang="fr-FR" sz="2400" kern="0" dirty="0">
                <a:solidFill>
                  <a:schemeClr val="tx2"/>
                </a:solidFill>
              </a:rPr>
              <a:t> restitution </a:t>
            </a:r>
            <a:r>
              <a:rPr lang="fr-FR" altLang="fr-FR" kern="0" dirty="0">
                <a:solidFill>
                  <a:schemeClr val="tx2"/>
                </a:solidFill>
              </a:rPr>
              <a:t>(UK).</a:t>
            </a:r>
            <a:endParaRPr lang="fr-FR" altLang="fr-FR" sz="2400" kern="0" dirty="0">
              <a:solidFill>
                <a:schemeClr val="tx2"/>
              </a:solidFill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24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13" name="Groupe 12"/>
          <p:cNvGrpSpPr>
            <a:grpSpLocks noChangeAspect="1"/>
          </p:cNvGrpSpPr>
          <p:nvPr/>
        </p:nvGrpSpPr>
        <p:grpSpPr>
          <a:xfrm>
            <a:off x="5480754" y="5661584"/>
            <a:ext cx="1220097" cy="590969"/>
            <a:chOff x="4976195" y="5643839"/>
            <a:chExt cx="2067961" cy="100163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195" y="5643839"/>
              <a:ext cx="1001639" cy="1001639"/>
            </a:xfrm>
            <a:prstGeom prst="rect">
              <a:avLst/>
            </a:prstGeom>
          </p:spPr>
        </p:pic>
        <p:pic>
          <p:nvPicPr>
            <p:cNvPr id="17410" name="Picture 2" descr="Afficher l'image d'orig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671" y="5890427"/>
              <a:ext cx="648485" cy="648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/>
          <p:cNvSpPr/>
          <p:nvPr/>
        </p:nvSpPr>
        <p:spPr>
          <a:xfrm>
            <a:off x="10314774" y="5400942"/>
            <a:ext cx="1877226" cy="1457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7" name="Groupe 16"/>
          <p:cNvGrpSpPr>
            <a:grpSpLocks noChangeAspect="1"/>
          </p:cNvGrpSpPr>
          <p:nvPr/>
        </p:nvGrpSpPr>
        <p:grpSpPr>
          <a:xfrm>
            <a:off x="10805830" y="5502107"/>
            <a:ext cx="1080000" cy="1133191"/>
            <a:chOff x="10536749" y="5112770"/>
            <a:chExt cx="1250754" cy="1312355"/>
          </a:xfrm>
        </p:grpSpPr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6749" y="5112770"/>
              <a:ext cx="1250754" cy="131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/>
            <p:cNvSpPr txBox="1"/>
            <p:nvPr/>
          </p:nvSpPr>
          <p:spPr>
            <a:xfrm>
              <a:off x="10739439" y="5639664"/>
              <a:ext cx="1048064" cy="5489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endParaRPr lang="fr-FR" sz="3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charset="0"/>
              </a:endParaRPr>
            </a:p>
            <a:p>
              <a:pPr algn="ctr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3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charset="0"/>
                </a:rPr>
                <a:t>15</a:t>
              </a:r>
            </a:p>
            <a:p>
              <a:pPr algn="ctr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charset="0"/>
                </a:rPr>
                <a:t>mn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67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17</a:t>
            </a:fld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  <p:grpSp>
        <p:nvGrpSpPr>
          <p:cNvPr id="55" name="Groupe 54"/>
          <p:cNvGrpSpPr>
            <a:grpSpLocks noChangeAspect="1"/>
          </p:cNvGrpSpPr>
          <p:nvPr/>
        </p:nvGrpSpPr>
        <p:grpSpPr>
          <a:xfrm>
            <a:off x="8800842" y="2069799"/>
            <a:ext cx="1977956" cy="4245149"/>
            <a:chOff x="6703834" y="58929"/>
            <a:chExt cx="2354709" cy="5053749"/>
          </a:xfrm>
        </p:grpSpPr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03834" y="69202"/>
              <a:ext cx="2354709" cy="5043476"/>
            </a:xfrm>
            <a:prstGeom prst="rect">
              <a:avLst/>
            </a:prstGeom>
          </p:spPr>
        </p:pic>
        <p:sp>
          <p:nvSpPr>
            <p:cNvPr id="57" name="Pentagone 9215"/>
            <p:cNvSpPr/>
            <p:nvPr/>
          </p:nvSpPr>
          <p:spPr>
            <a:xfrm rot="5400000">
              <a:off x="5379087" y="1625169"/>
              <a:ext cx="5043475" cy="1910995"/>
            </a:xfrm>
            <a:prstGeom prst="homePlate">
              <a:avLst>
                <a:gd name="adj" fmla="val 15217"/>
              </a:avLst>
            </a:prstGeom>
            <a:noFill/>
            <a:ln w="28575">
              <a:solidFill>
                <a:srgbClr val="008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8" name="ZoneTexte 12"/>
          <p:cNvSpPr txBox="1">
            <a:spLocks noChangeArrowheads="1"/>
          </p:cNvSpPr>
          <p:nvPr/>
        </p:nvSpPr>
        <p:spPr bwMode="auto">
          <a:xfrm>
            <a:off x="1393387" y="2508836"/>
            <a:ext cx="6442320" cy="3367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algn="just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en-US" sz="2400" dirty="0"/>
              <a:t>A </a:t>
            </a:r>
            <a:r>
              <a:rPr kumimoji="1" lang="en-US" sz="2400" dirty="0">
                <a:latin typeface="+mn-lt"/>
              </a:rPr>
              <a:t>business process is a sequence of </a:t>
            </a:r>
            <a:r>
              <a:rPr kumimoji="1" lang="en-US" sz="2400" b="1" dirty="0">
                <a:solidFill>
                  <a:srgbClr val="0085C7"/>
                </a:solidFill>
                <a:latin typeface="+mn-lt"/>
              </a:rPr>
              <a:t>activities</a:t>
            </a:r>
            <a:r>
              <a:rPr kumimoji="1" lang="en-US" sz="2400" dirty="0">
                <a:latin typeface="+mn-lt"/>
              </a:rPr>
              <a:t> whose purpose is to produce a defined </a:t>
            </a:r>
            <a:r>
              <a:rPr kumimoji="1" lang="en-US" sz="2400" b="1" dirty="0">
                <a:solidFill>
                  <a:srgbClr val="0085C7"/>
                </a:solidFill>
                <a:latin typeface="+mn-lt"/>
              </a:rPr>
              <a:t>outcome</a:t>
            </a:r>
            <a:r>
              <a:rPr kumimoji="1" lang="en-US" sz="2400" dirty="0">
                <a:latin typeface="+mn-lt"/>
              </a:rPr>
              <a:t> </a:t>
            </a:r>
            <a:r>
              <a:rPr kumimoji="1" lang="en-US" sz="2000" dirty="0">
                <a:latin typeface="+mn-lt"/>
              </a:rPr>
              <a:t>(product, service) </a:t>
            </a:r>
            <a:r>
              <a:rPr kumimoji="1" lang="en-US" sz="2400" dirty="0">
                <a:latin typeface="+mn-lt"/>
              </a:rPr>
              <a:t>directed by an organized grouping of resources </a:t>
            </a:r>
            <a:r>
              <a:rPr kumimoji="1" lang="en-US" sz="2000" dirty="0">
                <a:latin typeface="+mn-lt"/>
              </a:rPr>
              <a:t>(people, facilities, information ...).</a:t>
            </a:r>
            <a:endParaRPr kumimoji="1" lang="en-US" sz="2400" dirty="0">
              <a:latin typeface="+mn-lt"/>
            </a:endParaRPr>
          </a:p>
          <a:p>
            <a:pPr marL="342900" indent="-342900" algn="just">
              <a:defRPr/>
            </a:pPr>
            <a:endParaRPr lang="fr-FR" sz="2000" dirty="0">
              <a:latin typeface="+mn-lt"/>
              <a:cs typeface="Helvetica" pitchFamily="34" charset="0"/>
            </a:endParaRPr>
          </a:p>
          <a:p>
            <a:pPr marL="342900" indent="-342900" algn="just">
              <a:defRPr/>
            </a:pPr>
            <a:endParaRPr lang="fr-FR" sz="2000" dirty="0">
              <a:latin typeface="+mn-lt"/>
              <a:cs typeface="Helvetica" pitchFamily="34" charset="0"/>
            </a:endParaRPr>
          </a:p>
          <a:p>
            <a:pPr marL="342900" indent="-342900" algn="just">
              <a:defRPr/>
            </a:pPr>
            <a:r>
              <a:rPr lang="en-US" sz="2400" dirty="0">
                <a:latin typeface="+mn-lt"/>
                <a:cs typeface="Helvetica" pitchFamily="34" charset="0"/>
              </a:rPr>
              <a:t>A business process</a:t>
            </a:r>
          </a:p>
          <a:p>
            <a:pPr marL="534988" lvl="1" indent="-169863" algn="just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+mn-lt"/>
                <a:cs typeface="Helvetica" pitchFamily="34" charset="0"/>
              </a:rPr>
              <a:t>involves actors, resources, rules, </a:t>
            </a:r>
            <a:r>
              <a:rPr lang="en-US" sz="2400" b="1" dirty="0">
                <a:latin typeface="+mn-lt"/>
                <a:cs typeface="Helvetica" pitchFamily="34" charset="0"/>
              </a:rPr>
              <a:t>information</a:t>
            </a:r>
            <a:r>
              <a:rPr lang="en-US" sz="2400" dirty="0">
                <a:latin typeface="+mn-lt"/>
                <a:cs typeface="Helvetica" pitchFamily="34" charset="0"/>
              </a:rPr>
              <a:t>...,</a:t>
            </a:r>
          </a:p>
          <a:p>
            <a:pPr marL="534988" lvl="1" indent="-169863" algn="just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+mn-lt"/>
                <a:cs typeface="Helvetica" pitchFamily="34" charset="0"/>
              </a:rPr>
              <a:t>transforms</a:t>
            </a:r>
            <a:r>
              <a:rPr lang="en-US" sz="2400" dirty="0">
                <a:latin typeface="+mn-lt"/>
                <a:cs typeface="Helvetica" pitchFamily="34" charset="0"/>
              </a:rPr>
              <a:t> inputs into outputs by adding </a:t>
            </a:r>
            <a:r>
              <a:rPr lang="en-US" sz="2400" b="1" dirty="0">
                <a:solidFill>
                  <a:srgbClr val="0085C7"/>
                </a:solidFill>
                <a:latin typeface="+mn-lt"/>
                <a:cs typeface="Helvetica" pitchFamily="34" charset="0"/>
              </a:rPr>
              <a:t>value</a:t>
            </a:r>
            <a:r>
              <a:rPr lang="en-US" sz="2400" dirty="0">
                <a:latin typeface="+mn-lt"/>
                <a:cs typeface="Helvetica" pitchFamily="34" charset="0"/>
              </a:rPr>
              <a:t>,</a:t>
            </a:r>
          </a:p>
          <a:p>
            <a:pPr marL="534988" lvl="1" indent="-169863" algn="just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+mn-lt"/>
                <a:cs typeface="Helvetica" pitchFamily="34" charset="0"/>
              </a:rPr>
              <a:t>is intended to meet the demand of a customer.</a:t>
            </a:r>
          </a:p>
        </p:txBody>
      </p:sp>
    </p:spTree>
    <p:extLst>
      <p:ext uri="{BB962C8B-B14F-4D97-AF65-F5344CB8AC3E}">
        <p14:creationId xmlns:p14="http://schemas.microsoft.com/office/powerpoint/2010/main" val="294934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t="28407" r="18344" b="28631"/>
          <a:stretch/>
        </p:blipFill>
        <p:spPr bwMode="auto">
          <a:xfrm>
            <a:off x="7961244" y="1857599"/>
            <a:ext cx="756000" cy="49946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18</a:t>
            </a:fld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3518181" y="2487697"/>
            <a:ext cx="5199063" cy="30067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" name="Pentagone 3"/>
          <p:cNvSpPr/>
          <p:nvPr/>
        </p:nvSpPr>
        <p:spPr bwMode="auto">
          <a:xfrm>
            <a:off x="5183469" y="3390985"/>
            <a:ext cx="1636712" cy="642937"/>
          </a:xfrm>
          <a:prstGeom prst="homePlate">
            <a:avLst>
              <a:gd name="adj" fmla="val 36885"/>
            </a:avLst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0000" tIns="46800" rIns="90000" bIns="46800" anchor="ctr" anchorCtr="1"/>
          <a:lstStyle/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Business </a:t>
            </a:r>
            <a:r>
              <a:rPr lang="fr-FR" sz="1600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Process</a:t>
            </a:r>
            <a:endParaRPr lang="fr-FR" sz="1600" b="1" kern="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algn="ctr" eaLnBrk="1" fontAlgn="auto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kern="0" dirty="0" err="1">
                <a:solidFill>
                  <a:schemeClr val="bg1">
                    <a:lumMod val="65000"/>
                  </a:schemeClr>
                </a:solidFill>
              </a:rPr>
              <a:t>Activities</a:t>
            </a:r>
            <a:endParaRPr lang="fr-FR" sz="140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Ellipse 5"/>
          <p:cNvSpPr>
            <a:spLocks noChangeAspect="1"/>
          </p:cNvSpPr>
          <p:nvPr/>
        </p:nvSpPr>
        <p:spPr bwMode="auto">
          <a:xfrm>
            <a:off x="4140481" y="3375110"/>
            <a:ext cx="722313" cy="671512"/>
          </a:xfrm>
          <a:prstGeom prst="ellipse">
            <a:avLst/>
          </a:prstGeom>
          <a:solidFill>
            <a:srgbClr val="0085C7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46800" rIns="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Input</a:t>
            </a:r>
          </a:p>
        </p:txBody>
      </p:sp>
      <p:cxnSp>
        <p:nvCxnSpPr>
          <p:cNvPr id="7" name="Connecteur en angle 5"/>
          <p:cNvCxnSpPr>
            <a:stCxn id="6" idx="6"/>
            <a:endCxn id="5" idx="1"/>
          </p:cNvCxnSpPr>
          <p:nvPr/>
        </p:nvCxnSpPr>
        <p:spPr bwMode="auto">
          <a:xfrm>
            <a:off x="4862794" y="3710072"/>
            <a:ext cx="320675" cy="1588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" name="Connecteur en angle 6"/>
          <p:cNvCxnSpPr>
            <a:stCxn id="5" idx="3"/>
            <a:endCxn id="9" idx="2"/>
          </p:cNvCxnSpPr>
          <p:nvPr/>
        </p:nvCxnSpPr>
        <p:spPr bwMode="auto">
          <a:xfrm>
            <a:off x="6820181" y="3711660"/>
            <a:ext cx="341313" cy="4762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Ellipse 8"/>
          <p:cNvSpPr>
            <a:spLocks noChangeAspect="1"/>
          </p:cNvSpPr>
          <p:nvPr/>
        </p:nvSpPr>
        <p:spPr bwMode="auto">
          <a:xfrm>
            <a:off x="7161494" y="3379872"/>
            <a:ext cx="720725" cy="673100"/>
          </a:xfrm>
          <a:prstGeom prst="ellipse">
            <a:avLst/>
          </a:prstGeom>
          <a:solidFill>
            <a:srgbClr val="0085C7">
              <a:alpha val="6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46800" rIns="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Outcome</a:t>
            </a:r>
            <a:endParaRPr lang="fr-FR" sz="1200" b="1" kern="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cxnSp>
        <p:nvCxnSpPr>
          <p:cNvPr id="10" name="Connecteur droit 9"/>
          <p:cNvCxnSpPr>
            <a:endCxn id="14" idx="0"/>
          </p:cNvCxnSpPr>
          <p:nvPr/>
        </p:nvCxnSpPr>
        <p:spPr>
          <a:xfrm>
            <a:off x="6461801" y="4056431"/>
            <a:ext cx="0" cy="32131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/>
          <p:cNvCxnSpPr/>
          <p:nvPr/>
        </p:nvCxnSpPr>
        <p:spPr bwMode="auto">
          <a:xfrm>
            <a:off x="4862794" y="3710072"/>
            <a:ext cx="320675" cy="1588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Connecteur en angle 12"/>
          <p:cNvCxnSpPr/>
          <p:nvPr/>
        </p:nvCxnSpPr>
        <p:spPr bwMode="auto">
          <a:xfrm>
            <a:off x="6820181" y="3711660"/>
            <a:ext cx="341313" cy="4762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r="6920"/>
          <a:stretch>
            <a:fillRect/>
          </a:stretch>
        </p:blipFill>
        <p:spPr bwMode="auto">
          <a:xfrm>
            <a:off x="6019284" y="4377750"/>
            <a:ext cx="885033" cy="103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necteur droit avec flèche 15"/>
          <p:cNvCxnSpPr>
            <a:stCxn id="19" idx="1"/>
          </p:cNvCxnSpPr>
          <p:nvPr/>
        </p:nvCxnSpPr>
        <p:spPr>
          <a:xfrm flipH="1">
            <a:off x="4500844" y="2100347"/>
            <a:ext cx="3827462" cy="1274763"/>
          </a:xfrm>
          <a:prstGeom prst="straightConnector1">
            <a:avLst/>
          </a:prstGeom>
          <a:ln>
            <a:solidFill>
              <a:srgbClr val="0085C7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9" idx="1"/>
          </p:cNvCxnSpPr>
          <p:nvPr/>
        </p:nvCxnSpPr>
        <p:spPr>
          <a:xfrm flipH="1">
            <a:off x="7775856" y="2100347"/>
            <a:ext cx="552450" cy="1377950"/>
          </a:xfrm>
          <a:prstGeom prst="straightConnector1">
            <a:avLst/>
          </a:prstGeom>
          <a:ln>
            <a:solidFill>
              <a:srgbClr val="0085C7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9" idx="1"/>
            <a:endCxn id="14" idx="0"/>
          </p:cNvCxnSpPr>
          <p:nvPr/>
        </p:nvCxnSpPr>
        <p:spPr>
          <a:xfrm flipH="1">
            <a:off x="6461801" y="2099554"/>
            <a:ext cx="1866505" cy="2278196"/>
          </a:xfrm>
          <a:prstGeom prst="straightConnector1">
            <a:avLst/>
          </a:prstGeom>
          <a:ln>
            <a:solidFill>
              <a:srgbClr val="0085C7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28306" y="1955885"/>
            <a:ext cx="388938" cy="287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4364319" y="5746835"/>
            <a:ext cx="3549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ZoneTexte 25"/>
          <p:cNvSpPr txBox="1">
            <a:spLocks noChangeArrowheads="1"/>
          </p:cNvSpPr>
          <p:nvPr/>
        </p:nvSpPr>
        <p:spPr bwMode="auto">
          <a:xfrm>
            <a:off x="5258081" y="5562685"/>
            <a:ext cx="163671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fr-FR" altLang="fr-FR" b="1" dirty="0" err="1">
                <a:solidFill>
                  <a:srgbClr val="C00000"/>
                </a:solidFill>
              </a:rPr>
              <a:t>Added</a:t>
            </a:r>
            <a:r>
              <a:rPr lang="fr-FR" altLang="fr-FR" b="1" dirty="0">
                <a:solidFill>
                  <a:srgbClr val="C00000"/>
                </a:solidFill>
              </a:rPr>
              <a:t> value</a:t>
            </a:r>
          </a:p>
        </p:txBody>
      </p:sp>
      <p:sp>
        <p:nvSpPr>
          <p:cNvPr id="22" name="ZoneTexte 30"/>
          <p:cNvSpPr txBox="1">
            <a:spLocks noChangeArrowheads="1"/>
          </p:cNvSpPr>
          <p:nvPr/>
        </p:nvSpPr>
        <p:spPr bwMode="auto">
          <a:xfrm>
            <a:off x="7140856" y="4021222"/>
            <a:ext cx="787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fr-FR" altLang="fr-FR" sz="1100" b="1" dirty="0" err="1"/>
              <a:t>Products</a:t>
            </a:r>
            <a:r>
              <a:rPr lang="fr-FR" altLang="fr-FR" sz="1100" b="1" dirty="0"/>
              <a:t> </a:t>
            </a:r>
          </a:p>
          <a:p>
            <a:pPr algn="ctr"/>
            <a:r>
              <a:rPr lang="fr-FR" altLang="fr-FR" sz="1100" b="1" dirty="0"/>
              <a:t>Services</a:t>
            </a:r>
          </a:p>
        </p:txBody>
      </p:sp>
      <p:sp>
        <p:nvSpPr>
          <p:cNvPr id="23" name="ZoneTexte 31"/>
          <p:cNvSpPr txBox="1">
            <a:spLocks noChangeArrowheads="1"/>
          </p:cNvSpPr>
          <p:nvPr/>
        </p:nvSpPr>
        <p:spPr bwMode="auto">
          <a:xfrm>
            <a:off x="4135719" y="4062497"/>
            <a:ext cx="787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fr-FR" altLang="fr-FR" sz="1100" b="1" dirty="0" err="1"/>
              <a:t>Demands</a:t>
            </a:r>
            <a:endParaRPr lang="fr-FR" altLang="fr-FR" sz="1100" b="1" dirty="0"/>
          </a:p>
          <a:p>
            <a:pPr algn="ctr"/>
            <a:r>
              <a:rPr lang="fr-FR" altLang="fr-FR" sz="1100" b="1" dirty="0" err="1"/>
              <a:t>Needs</a:t>
            </a:r>
            <a:endParaRPr lang="fr-FR" altLang="fr-FR" sz="1100" b="1" dirty="0"/>
          </a:p>
        </p:txBody>
      </p:sp>
      <p:cxnSp>
        <p:nvCxnSpPr>
          <p:cNvPr id="24" name="Connecteur droit 23"/>
          <p:cNvCxnSpPr/>
          <p:nvPr/>
        </p:nvCxnSpPr>
        <p:spPr>
          <a:xfrm>
            <a:off x="5332492" y="4052972"/>
            <a:ext cx="0" cy="35905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5939119" y="2100347"/>
            <a:ext cx="2389187" cy="1758314"/>
          </a:xfrm>
          <a:prstGeom prst="straightConnector1">
            <a:avLst/>
          </a:prstGeom>
          <a:ln>
            <a:solidFill>
              <a:srgbClr val="0085C7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983051" y="4422768"/>
            <a:ext cx="690334" cy="42040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 err="1"/>
              <a:t>Resources</a:t>
            </a:r>
            <a:endParaRPr lang="fr-FR" sz="1200" b="1" dirty="0"/>
          </a:p>
          <a:p>
            <a:pPr algn="ctr"/>
            <a:r>
              <a:rPr lang="fr-FR" sz="800" b="1" dirty="0"/>
              <a:t>information</a:t>
            </a:r>
            <a:endParaRPr lang="fr-FR" sz="700" b="1" dirty="0"/>
          </a:p>
        </p:txBody>
      </p:sp>
      <p:cxnSp>
        <p:nvCxnSpPr>
          <p:cNvPr id="27" name="Connecteur droit avec flèche 26"/>
          <p:cNvCxnSpPr>
            <a:stCxn id="19" idx="1"/>
            <a:endCxn id="26" idx="3"/>
          </p:cNvCxnSpPr>
          <p:nvPr/>
        </p:nvCxnSpPr>
        <p:spPr>
          <a:xfrm flipH="1">
            <a:off x="5673385" y="2099554"/>
            <a:ext cx="2654921" cy="2533416"/>
          </a:xfrm>
          <a:prstGeom prst="straightConnector1">
            <a:avLst/>
          </a:prstGeom>
          <a:ln>
            <a:solidFill>
              <a:srgbClr val="0085C7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607625" y="6066291"/>
            <a:ext cx="9110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defRPr/>
            </a:pPr>
            <a:r>
              <a:rPr lang="en-US" b="1" dirty="0"/>
              <a:t>A business process is not a product or service itself or a simple series of tasks or actions.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6503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19</a:t>
            </a:fld>
            <a:endParaRPr lang="fr-FR"/>
          </a:p>
        </p:txBody>
      </p:sp>
      <p:sp>
        <p:nvSpPr>
          <p:cNvPr id="3" name="AutoShape 5"/>
          <p:cNvSpPr>
            <a:spLocks noChangeAspect="1" noChangeArrowheads="1"/>
          </p:cNvSpPr>
          <p:nvPr/>
        </p:nvSpPr>
        <p:spPr bwMode="auto">
          <a:xfrm>
            <a:off x="1332204" y="2235752"/>
            <a:ext cx="3181597" cy="3397772"/>
          </a:xfrm>
          <a:prstGeom prst="roundRect">
            <a:avLst>
              <a:gd name="adj" fmla="val 2731"/>
            </a:avLst>
          </a:prstGeom>
          <a:solidFill>
            <a:schemeClr val="accent1">
              <a:lumMod val="60000"/>
              <a:lumOff val="4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8000" rIns="48000" anchor="ctr"/>
          <a:lstStyle/>
          <a:p>
            <a:pPr algn="ctr">
              <a:defRPr/>
            </a:pPr>
            <a:r>
              <a:rPr lang="fr-FR" sz="2000" b="1" kern="10" dirty="0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49019"/>
                  </a:srgbClr>
                </a:solidFill>
              </a:rPr>
              <a:t>La finalité</a:t>
            </a:r>
          </a:p>
          <a:p>
            <a:pPr algn="ctr">
              <a:defRPr/>
            </a:pPr>
            <a:r>
              <a:rPr lang="fr-FR" sz="2000" b="1" kern="10" dirty="0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49019"/>
                  </a:srgbClr>
                </a:solidFill>
              </a:rPr>
              <a:t> du Système d’Information</a:t>
            </a:r>
          </a:p>
          <a:p>
            <a:pPr algn="ctr">
              <a:defRPr/>
            </a:pPr>
            <a:r>
              <a:rPr lang="fr-FR" sz="2000" b="1" kern="10" dirty="0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49019"/>
                  </a:srgbClr>
                </a:solidFill>
              </a:rPr>
              <a:t>dans les organisations</a:t>
            </a: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r>
              <a:rPr lang="fr-FR" b="1" kern="10" dirty="0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49019"/>
                  </a:srgbClr>
                </a:solidFill>
              </a:rPr>
              <a:t> </a:t>
            </a: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</p:txBody>
      </p:sp>
      <p:sp>
        <p:nvSpPr>
          <p:cNvPr id="4" name="AutoShape 6"/>
          <p:cNvSpPr>
            <a:spLocks noChangeAspect="1" noChangeArrowheads="1"/>
          </p:cNvSpPr>
          <p:nvPr/>
        </p:nvSpPr>
        <p:spPr bwMode="gray">
          <a:xfrm>
            <a:off x="1418995" y="4649991"/>
            <a:ext cx="3007384" cy="740701"/>
          </a:xfrm>
          <a:prstGeom prst="roundRect">
            <a:avLst>
              <a:gd name="adj" fmla="val 11334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just">
              <a:spcAft>
                <a:spcPct val="50000"/>
              </a:spcAft>
              <a:buClr>
                <a:srgbClr val="669999"/>
              </a:buClr>
              <a:defRPr/>
            </a:pPr>
            <a:r>
              <a:rPr lang="fr-FR" b="1" kern="0" dirty="0">
                <a:solidFill>
                  <a:sysClr val="windowText" lastClr="000000"/>
                </a:solidFill>
              </a:rPr>
              <a:t> Faciliter (voire automatiser) les opérations courantes</a:t>
            </a:r>
            <a:endParaRPr lang="en-US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AutoShape 7"/>
          <p:cNvSpPr>
            <a:spLocks noChangeAspect="1" noChangeArrowheads="1"/>
          </p:cNvSpPr>
          <p:nvPr/>
        </p:nvSpPr>
        <p:spPr bwMode="gray">
          <a:xfrm>
            <a:off x="1418995" y="3484072"/>
            <a:ext cx="3007384" cy="982457"/>
          </a:xfrm>
          <a:prstGeom prst="roundRect">
            <a:avLst>
              <a:gd name="adj" fmla="val 8625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just">
              <a:spcAft>
                <a:spcPct val="50000"/>
              </a:spcAft>
              <a:buClr>
                <a:srgbClr val="669999"/>
              </a:buClr>
              <a:defRPr/>
            </a:pPr>
            <a:r>
              <a:rPr lang="fr-FR" b="1" kern="0" dirty="0">
                <a:solidFill>
                  <a:sysClr val="windowText" lastClr="000000"/>
                </a:solidFill>
              </a:rPr>
              <a:t> Faciliter la prise de décision en apportant les informations nécessaires aux décideurs</a:t>
            </a:r>
            <a:endParaRPr lang="en-US" b="1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4" descr="cerveaupsd cop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64" y="1500295"/>
            <a:ext cx="809285" cy="97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0"/>
          <p:cNvSpPr>
            <a:spLocks noChangeAspect="1"/>
          </p:cNvSpPr>
          <p:nvPr/>
        </p:nvSpPr>
        <p:spPr bwMode="auto">
          <a:xfrm>
            <a:off x="925193" y="1946087"/>
            <a:ext cx="418359" cy="298338"/>
          </a:xfrm>
          <a:custGeom>
            <a:avLst/>
            <a:gdLst>
              <a:gd name="T0" fmla="*/ 2147483647 w 407"/>
              <a:gd name="T1" fmla="*/ 2147483647 h 291"/>
              <a:gd name="T2" fmla="*/ 2147483647 w 407"/>
              <a:gd name="T3" fmla="*/ 2147483647 h 291"/>
              <a:gd name="T4" fmla="*/ 2147483647 w 407"/>
              <a:gd name="T5" fmla="*/ 2147483647 h 291"/>
              <a:gd name="T6" fmla="*/ 2147483647 w 407"/>
              <a:gd name="T7" fmla="*/ 2147483647 h 291"/>
              <a:gd name="T8" fmla="*/ 2147483647 w 407"/>
              <a:gd name="T9" fmla="*/ 2147483647 h 291"/>
              <a:gd name="T10" fmla="*/ 2147483647 w 407"/>
              <a:gd name="T11" fmla="*/ 2147483647 h 291"/>
              <a:gd name="T12" fmla="*/ 2147483647 w 407"/>
              <a:gd name="T13" fmla="*/ 2147483647 h 291"/>
              <a:gd name="T14" fmla="*/ 2147483647 w 407"/>
              <a:gd name="T15" fmla="*/ 2147483647 h 291"/>
              <a:gd name="T16" fmla="*/ 2147483647 w 407"/>
              <a:gd name="T17" fmla="*/ 2147483647 h 291"/>
              <a:gd name="T18" fmla="*/ 2147483647 w 407"/>
              <a:gd name="T19" fmla="*/ 2147483647 h 291"/>
              <a:gd name="T20" fmla="*/ 2147483647 w 407"/>
              <a:gd name="T21" fmla="*/ 2147483647 h 291"/>
              <a:gd name="T22" fmla="*/ 2147483647 w 407"/>
              <a:gd name="T23" fmla="*/ 2147483647 h 291"/>
              <a:gd name="T24" fmla="*/ 2147483647 w 407"/>
              <a:gd name="T25" fmla="*/ 2147483647 h 291"/>
              <a:gd name="T26" fmla="*/ 2147483647 w 407"/>
              <a:gd name="T27" fmla="*/ 2147483647 h 291"/>
              <a:gd name="T28" fmla="*/ 2147483647 w 407"/>
              <a:gd name="T29" fmla="*/ 2147483647 h 291"/>
              <a:gd name="T30" fmla="*/ 2147483647 w 407"/>
              <a:gd name="T31" fmla="*/ 2147483647 h 291"/>
              <a:gd name="T32" fmla="*/ 2147483647 w 407"/>
              <a:gd name="T33" fmla="*/ 2147483647 h 291"/>
              <a:gd name="T34" fmla="*/ 2147483647 w 407"/>
              <a:gd name="T35" fmla="*/ 2147483647 h 291"/>
              <a:gd name="T36" fmla="*/ 2147483647 w 407"/>
              <a:gd name="T37" fmla="*/ 2147483647 h 291"/>
              <a:gd name="T38" fmla="*/ 2147483647 w 407"/>
              <a:gd name="T39" fmla="*/ 2147483647 h 291"/>
              <a:gd name="T40" fmla="*/ 2147483647 w 407"/>
              <a:gd name="T41" fmla="*/ 2147483647 h 291"/>
              <a:gd name="T42" fmla="*/ 2147483647 w 407"/>
              <a:gd name="T43" fmla="*/ 2147483647 h 291"/>
              <a:gd name="T44" fmla="*/ 2147483647 w 407"/>
              <a:gd name="T45" fmla="*/ 2147483647 h 291"/>
              <a:gd name="T46" fmla="*/ 2147483647 w 407"/>
              <a:gd name="T47" fmla="*/ 2147483647 h 291"/>
              <a:gd name="T48" fmla="*/ 2147483647 w 407"/>
              <a:gd name="T49" fmla="*/ 2147483647 h 291"/>
              <a:gd name="T50" fmla="*/ 2147483647 w 407"/>
              <a:gd name="T51" fmla="*/ 2147483647 h 291"/>
              <a:gd name="T52" fmla="*/ 2147483647 w 407"/>
              <a:gd name="T53" fmla="*/ 2147483647 h 291"/>
              <a:gd name="T54" fmla="*/ 2147483647 w 407"/>
              <a:gd name="T55" fmla="*/ 2147483647 h 29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07"/>
              <a:gd name="T85" fmla="*/ 0 h 291"/>
              <a:gd name="T86" fmla="*/ 407 w 407"/>
              <a:gd name="T87" fmla="*/ 291 h 29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07" h="291">
                <a:moveTo>
                  <a:pt x="23" y="130"/>
                </a:moveTo>
                <a:cubicBezTo>
                  <a:pt x="14" y="128"/>
                  <a:pt x="13" y="123"/>
                  <a:pt x="9" y="115"/>
                </a:cubicBezTo>
                <a:cubicBezTo>
                  <a:pt x="11" y="81"/>
                  <a:pt x="0" y="75"/>
                  <a:pt x="20" y="63"/>
                </a:cubicBezTo>
                <a:cubicBezTo>
                  <a:pt x="24" y="54"/>
                  <a:pt x="28" y="50"/>
                  <a:pt x="38" y="48"/>
                </a:cubicBezTo>
                <a:cubicBezTo>
                  <a:pt x="48" y="40"/>
                  <a:pt x="65" y="38"/>
                  <a:pt x="77" y="36"/>
                </a:cubicBezTo>
                <a:cubicBezTo>
                  <a:pt x="91" y="29"/>
                  <a:pt x="101" y="25"/>
                  <a:pt x="116" y="24"/>
                </a:cubicBezTo>
                <a:cubicBezTo>
                  <a:pt x="121" y="20"/>
                  <a:pt x="128" y="16"/>
                  <a:pt x="134" y="15"/>
                </a:cubicBezTo>
                <a:cubicBezTo>
                  <a:pt x="139" y="11"/>
                  <a:pt x="143" y="10"/>
                  <a:pt x="149" y="9"/>
                </a:cubicBezTo>
                <a:cubicBezTo>
                  <a:pt x="166" y="9"/>
                  <a:pt x="190" y="0"/>
                  <a:pt x="201" y="13"/>
                </a:cubicBezTo>
                <a:cubicBezTo>
                  <a:pt x="207" y="20"/>
                  <a:pt x="200" y="17"/>
                  <a:pt x="209" y="19"/>
                </a:cubicBezTo>
                <a:cubicBezTo>
                  <a:pt x="214" y="21"/>
                  <a:pt x="216" y="25"/>
                  <a:pt x="221" y="28"/>
                </a:cubicBezTo>
                <a:cubicBezTo>
                  <a:pt x="246" y="59"/>
                  <a:pt x="298" y="47"/>
                  <a:pt x="332" y="49"/>
                </a:cubicBezTo>
                <a:cubicBezTo>
                  <a:pt x="341" y="52"/>
                  <a:pt x="346" y="53"/>
                  <a:pt x="353" y="60"/>
                </a:cubicBezTo>
                <a:cubicBezTo>
                  <a:pt x="355" y="74"/>
                  <a:pt x="370" y="98"/>
                  <a:pt x="383" y="106"/>
                </a:cubicBezTo>
                <a:cubicBezTo>
                  <a:pt x="407" y="147"/>
                  <a:pt x="374" y="199"/>
                  <a:pt x="392" y="243"/>
                </a:cubicBezTo>
                <a:cubicBezTo>
                  <a:pt x="393" y="250"/>
                  <a:pt x="395" y="257"/>
                  <a:pt x="399" y="262"/>
                </a:cubicBezTo>
                <a:cubicBezTo>
                  <a:pt x="398" y="278"/>
                  <a:pt x="396" y="286"/>
                  <a:pt x="380" y="291"/>
                </a:cubicBezTo>
                <a:cubicBezTo>
                  <a:pt x="351" y="288"/>
                  <a:pt x="355" y="280"/>
                  <a:pt x="335" y="265"/>
                </a:cubicBezTo>
                <a:cubicBezTo>
                  <a:pt x="327" y="249"/>
                  <a:pt x="311" y="243"/>
                  <a:pt x="294" y="240"/>
                </a:cubicBezTo>
                <a:cubicBezTo>
                  <a:pt x="284" y="233"/>
                  <a:pt x="276" y="224"/>
                  <a:pt x="266" y="217"/>
                </a:cubicBezTo>
                <a:cubicBezTo>
                  <a:pt x="260" y="206"/>
                  <a:pt x="264" y="209"/>
                  <a:pt x="257" y="205"/>
                </a:cubicBezTo>
                <a:cubicBezTo>
                  <a:pt x="253" y="200"/>
                  <a:pt x="250" y="194"/>
                  <a:pt x="246" y="189"/>
                </a:cubicBezTo>
                <a:cubicBezTo>
                  <a:pt x="245" y="182"/>
                  <a:pt x="243" y="181"/>
                  <a:pt x="237" y="177"/>
                </a:cubicBezTo>
                <a:cubicBezTo>
                  <a:pt x="234" y="161"/>
                  <a:pt x="211" y="132"/>
                  <a:pt x="195" y="129"/>
                </a:cubicBezTo>
                <a:cubicBezTo>
                  <a:pt x="186" y="124"/>
                  <a:pt x="174" y="124"/>
                  <a:pt x="164" y="123"/>
                </a:cubicBezTo>
                <a:cubicBezTo>
                  <a:pt x="133" y="117"/>
                  <a:pt x="101" y="122"/>
                  <a:pt x="69" y="123"/>
                </a:cubicBezTo>
                <a:cubicBezTo>
                  <a:pt x="45" y="127"/>
                  <a:pt x="56" y="126"/>
                  <a:pt x="35" y="127"/>
                </a:cubicBezTo>
                <a:cubicBezTo>
                  <a:pt x="31" y="128"/>
                  <a:pt x="19" y="130"/>
                  <a:pt x="23" y="130"/>
                </a:cubicBezTo>
                <a:close/>
              </a:path>
            </a:pathLst>
          </a:custGeom>
          <a:solidFill>
            <a:srgbClr val="336699">
              <a:alpha val="41176"/>
            </a:srgbClr>
          </a:solidFill>
          <a:ln w="9525">
            <a:noFill/>
            <a:round/>
            <a:headEnd/>
            <a:tailEnd/>
          </a:ln>
        </p:spPr>
        <p:txBody>
          <a:bodyPr wrap="none" tIns="62400" rIns="120000" bIns="62400" anchor="ctr"/>
          <a:lstStyle/>
          <a:p>
            <a:pPr>
              <a:defRPr/>
            </a:pPr>
            <a:endParaRPr lang="fr-FR" sz="2000" kern="0">
              <a:solidFill>
                <a:sysClr val="windowText" lastClr="000000"/>
              </a:solidFill>
            </a:endParaRPr>
          </a:p>
        </p:txBody>
      </p:sp>
      <p:sp>
        <p:nvSpPr>
          <p:cNvPr id="8" name="Freeform 12"/>
          <p:cNvSpPr>
            <a:spLocks noChangeAspect="1"/>
          </p:cNvSpPr>
          <p:nvPr/>
        </p:nvSpPr>
        <p:spPr bwMode="auto">
          <a:xfrm>
            <a:off x="1496150" y="1932371"/>
            <a:ext cx="204036" cy="125165"/>
          </a:xfrm>
          <a:custGeom>
            <a:avLst/>
            <a:gdLst>
              <a:gd name="T0" fmla="*/ 0 w 199"/>
              <a:gd name="T1" fmla="*/ 2147483647 h 122"/>
              <a:gd name="T2" fmla="*/ 2147483647 w 199"/>
              <a:gd name="T3" fmla="*/ 2147483647 h 122"/>
              <a:gd name="T4" fmla="*/ 2147483647 w 199"/>
              <a:gd name="T5" fmla="*/ 2147483647 h 122"/>
              <a:gd name="T6" fmla="*/ 2147483647 w 199"/>
              <a:gd name="T7" fmla="*/ 2147483647 h 122"/>
              <a:gd name="T8" fmla="*/ 2147483647 w 199"/>
              <a:gd name="T9" fmla="*/ 2147483647 h 122"/>
              <a:gd name="T10" fmla="*/ 2147483647 w 199"/>
              <a:gd name="T11" fmla="*/ 2147483647 h 122"/>
              <a:gd name="T12" fmla="*/ 2147483647 w 199"/>
              <a:gd name="T13" fmla="*/ 2147483647 h 122"/>
              <a:gd name="T14" fmla="*/ 2147483647 w 199"/>
              <a:gd name="T15" fmla="*/ 2147483647 h 122"/>
              <a:gd name="T16" fmla="*/ 2147483647 w 199"/>
              <a:gd name="T17" fmla="*/ 2147483647 h 122"/>
              <a:gd name="T18" fmla="*/ 2147483647 w 199"/>
              <a:gd name="T19" fmla="*/ 2147483647 h 122"/>
              <a:gd name="T20" fmla="*/ 2147483647 w 199"/>
              <a:gd name="T21" fmla="*/ 2147483647 h 122"/>
              <a:gd name="T22" fmla="*/ 2147483647 w 199"/>
              <a:gd name="T23" fmla="*/ 2147483647 h 122"/>
              <a:gd name="T24" fmla="*/ 2147483647 w 199"/>
              <a:gd name="T25" fmla="*/ 2147483647 h 122"/>
              <a:gd name="T26" fmla="*/ 0 w 199"/>
              <a:gd name="T27" fmla="*/ 2147483647 h 12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99"/>
              <a:gd name="T43" fmla="*/ 0 h 122"/>
              <a:gd name="T44" fmla="*/ 199 w 199"/>
              <a:gd name="T45" fmla="*/ 122 h 12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99" h="122">
                <a:moveTo>
                  <a:pt x="0" y="110"/>
                </a:moveTo>
                <a:cubicBezTo>
                  <a:pt x="1" y="90"/>
                  <a:pt x="0" y="63"/>
                  <a:pt x="24" y="58"/>
                </a:cubicBezTo>
                <a:cubicBezTo>
                  <a:pt x="36" y="52"/>
                  <a:pt x="50" y="54"/>
                  <a:pt x="63" y="53"/>
                </a:cubicBezTo>
                <a:cubicBezTo>
                  <a:pt x="68" y="50"/>
                  <a:pt x="70" y="46"/>
                  <a:pt x="75" y="43"/>
                </a:cubicBezTo>
                <a:cubicBezTo>
                  <a:pt x="82" y="32"/>
                  <a:pt x="89" y="31"/>
                  <a:pt x="102" y="28"/>
                </a:cubicBezTo>
                <a:cubicBezTo>
                  <a:pt x="108" y="21"/>
                  <a:pt x="114" y="17"/>
                  <a:pt x="123" y="16"/>
                </a:cubicBezTo>
                <a:cubicBezTo>
                  <a:pt x="136" y="6"/>
                  <a:pt x="145" y="11"/>
                  <a:pt x="165" y="10"/>
                </a:cubicBezTo>
                <a:cubicBezTo>
                  <a:pt x="169" y="7"/>
                  <a:pt x="174" y="5"/>
                  <a:pt x="178" y="2"/>
                </a:cubicBezTo>
                <a:cubicBezTo>
                  <a:pt x="182" y="3"/>
                  <a:pt x="188" y="0"/>
                  <a:pt x="190" y="4"/>
                </a:cubicBezTo>
                <a:cubicBezTo>
                  <a:pt x="195" y="16"/>
                  <a:pt x="199" y="64"/>
                  <a:pt x="178" y="68"/>
                </a:cubicBezTo>
                <a:cubicBezTo>
                  <a:pt x="156" y="79"/>
                  <a:pt x="162" y="79"/>
                  <a:pt x="129" y="80"/>
                </a:cubicBezTo>
                <a:cubicBezTo>
                  <a:pt x="124" y="82"/>
                  <a:pt x="121" y="85"/>
                  <a:pt x="115" y="86"/>
                </a:cubicBezTo>
                <a:cubicBezTo>
                  <a:pt x="112" y="91"/>
                  <a:pt x="113" y="98"/>
                  <a:pt x="109" y="103"/>
                </a:cubicBezTo>
                <a:cubicBezTo>
                  <a:pt x="95" y="122"/>
                  <a:pt x="21" y="110"/>
                  <a:pt x="0" y="110"/>
                </a:cubicBezTo>
                <a:close/>
              </a:path>
            </a:pathLst>
          </a:custGeom>
          <a:solidFill>
            <a:srgbClr val="336699">
              <a:alpha val="41176"/>
            </a:srgbClr>
          </a:solidFill>
          <a:ln w="9525">
            <a:noFill/>
            <a:round/>
            <a:headEnd/>
            <a:tailEnd/>
          </a:ln>
        </p:spPr>
        <p:txBody>
          <a:bodyPr wrap="none" tIns="62400" rIns="120000" bIns="62400" anchor="ctr"/>
          <a:lstStyle/>
          <a:p>
            <a:pPr>
              <a:defRPr/>
            </a:pPr>
            <a:endParaRPr lang="fr-FR" sz="2000" kern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1745" y="1680327"/>
            <a:ext cx="4176732" cy="4279608"/>
          </a:xfrm>
          <a:prstGeom prst="rect">
            <a:avLst/>
          </a:prstGeom>
          <a:solidFill>
            <a:schemeClr val="bg1"/>
          </a:solidFill>
          <a:ln w="6350"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00"/>
          </a:p>
        </p:txBody>
      </p:sp>
      <p:sp>
        <p:nvSpPr>
          <p:cNvPr id="10" name="Rectangle 9"/>
          <p:cNvSpPr/>
          <p:nvPr/>
        </p:nvSpPr>
        <p:spPr>
          <a:xfrm>
            <a:off x="5680051" y="4603696"/>
            <a:ext cx="3921259" cy="103046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40000" bIns="144000" anchor="ctr"/>
          <a:lstStyle/>
          <a:p>
            <a:pPr algn="ctr">
              <a:defRPr/>
            </a:pPr>
            <a:r>
              <a:rPr lang="fr-FR" b="1" dirty="0">
                <a:solidFill>
                  <a:schemeClr val="tx1"/>
                </a:solidFill>
              </a:rPr>
              <a:t>Système opérant</a:t>
            </a:r>
          </a:p>
          <a:p>
            <a:pPr algn="ctr">
              <a:defRPr/>
            </a:pPr>
            <a:endParaRPr lang="fr-FR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fr-FR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88677" y="3526936"/>
            <a:ext cx="3309152" cy="577816"/>
          </a:xfrm>
          <a:prstGeom prst="rect">
            <a:avLst/>
          </a:prstGeom>
          <a:solidFill>
            <a:schemeClr val="bg1"/>
          </a:solidFill>
          <a:ln w="28575" cmpd="dbl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Système d’Information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52116" y="2727939"/>
            <a:ext cx="3189131" cy="3514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chemeClr val="tx1"/>
                </a:solidFill>
              </a:rPr>
              <a:t>Système de décision</a:t>
            </a:r>
          </a:p>
        </p:txBody>
      </p:sp>
      <p:grpSp>
        <p:nvGrpSpPr>
          <p:cNvPr id="14" name="Groupe 13"/>
          <p:cNvGrpSpPr>
            <a:grpSpLocks noChangeAspect="1"/>
          </p:cNvGrpSpPr>
          <p:nvPr/>
        </p:nvGrpSpPr>
        <p:grpSpPr>
          <a:xfrm>
            <a:off x="6104246" y="4892381"/>
            <a:ext cx="2831297" cy="446973"/>
            <a:chOff x="2869320" y="4032796"/>
            <a:chExt cx="2818743" cy="4449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Pentagone 70"/>
            <p:cNvSpPr/>
            <p:nvPr/>
          </p:nvSpPr>
          <p:spPr>
            <a:xfrm>
              <a:off x="2869320" y="4032796"/>
              <a:ext cx="819807" cy="444993"/>
            </a:xfrm>
            <a:prstGeom prst="homePlate">
              <a:avLst>
                <a:gd name="adj" fmla="val 26381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/>
                <a:t>Process Métier</a:t>
              </a:r>
            </a:p>
          </p:txBody>
        </p:sp>
        <p:sp>
          <p:nvSpPr>
            <p:cNvPr id="16" name="Chevron 71"/>
            <p:cNvSpPr>
              <a:spLocks noChangeAspect="1"/>
            </p:cNvSpPr>
            <p:nvPr/>
          </p:nvSpPr>
          <p:spPr>
            <a:xfrm>
              <a:off x="3689127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  <p:sp>
          <p:nvSpPr>
            <p:cNvPr id="17" name="Chevron 72"/>
            <p:cNvSpPr/>
            <p:nvPr/>
          </p:nvSpPr>
          <p:spPr>
            <a:xfrm>
              <a:off x="4688595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244151" y="1997525"/>
            <a:ext cx="2793060" cy="3514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chemeClr val="tx1"/>
                </a:solidFill>
              </a:rPr>
              <a:t>Finalités de l’entreprise</a:t>
            </a:r>
          </a:p>
        </p:txBody>
      </p:sp>
      <p:cxnSp>
        <p:nvCxnSpPr>
          <p:cNvPr id="19" name="Connecteur droit avec flèche 18"/>
          <p:cNvCxnSpPr>
            <a:stCxn id="18" idx="2"/>
            <a:endCxn id="13" idx="0"/>
          </p:cNvCxnSpPr>
          <p:nvPr/>
        </p:nvCxnSpPr>
        <p:spPr>
          <a:xfrm>
            <a:off x="7641537" y="2349016"/>
            <a:ext cx="5145" cy="37892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2"/>
          </p:cNvCxnSpPr>
          <p:nvPr/>
        </p:nvCxnSpPr>
        <p:spPr bwMode="auto">
          <a:xfrm flipH="1">
            <a:off x="7639824" y="4104752"/>
            <a:ext cx="3429" cy="498944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1" name="Rectangle 42"/>
          <p:cNvSpPr>
            <a:spLocks noChangeArrowheads="1"/>
          </p:cNvSpPr>
          <p:nvPr/>
        </p:nvSpPr>
        <p:spPr bwMode="auto">
          <a:xfrm rot="16200000">
            <a:off x="7566954" y="3132453"/>
            <a:ext cx="447506" cy="341462"/>
          </a:xfrm>
          <a:prstGeom prst="rect">
            <a:avLst/>
          </a:prstGeom>
          <a:noFill/>
          <a:ln w="9525" algn="ctr">
            <a:noFill/>
            <a:round/>
            <a:headEnd/>
            <a:tailEnd type="triangle" w="med" len="med"/>
          </a:ln>
        </p:spPr>
        <p:txBody>
          <a:bodyPr lIns="0" tIns="62400" rIns="0" bIns="62400">
            <a:spAutoFit/>
          </a:bodyPr>
          <a:lstStyle/>
          <a:p>
            <a:pPr algn="ctr">
              <a:defRPr/>
            </a:pPr>
            <a:r>
              <a:rPr lang="fr-FR" sz="1400" b="1" kern="0" dirty="0">
                <a:solidFill>
                  <a:srgbClr val="C00000"/>
                </a:solidFill>
              </a:rPr>
              <a:t>Infos</a:t>
            </a:r>
            <a:endParaRPr lang="fr-FR" sz="1200" b="1" kern="0" dirty="0">
              <a:solidFill>
                <a:srgbClr val="C00000"/>
              </a:solidFill>
            </a:endParaRPr>
          </a:p>
        </p:txBody>
      </p:sp>
      <p:cxnSp>
        <p:nvCxnSpPr>
          <p:cNvPr id="22" name="Connecteur droit avec flèche 21"/>
          <p:cNvCxnSpPr>
            <a:stCxn id="13" idx="2"/>
            <a:endCxn id="12" idx="0"/>
          </p:cNvCxnSpPr>
          <p:nvPr/>
        </p:nvCxnSpPr>
        <p:spPr bwMode="auto">
          <a:xfrm flipH="1">
            <a:off x="7643253" y="3079430"/>
            <a:ext cx="3429" cy="447506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3" name="Groupe 103"/>
          <p:cNvGrpSpPr>
            <a:grpSpLocks noChangeAspect="1"/>
          </p:cNvGrpSpPr>
          <p:nvPr/>
        </p:nvGrpSpPr>
        <p:grpSpPr>
          <a:xfrm>
            <a:off x="6268846" y="4984359"/>
            <a:ext cx="2831297" cy="446973"/>
            <a:chOff x="2869320" y="4032796"/>
            <a:chExt cx="2818743" cy="4449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Pentagone 79"/>
            <p:cNvSpPr/>
            <p:nvPr/>
          </p:nvSpPr>
          <p:spPr>
            <a:xfrm>
              <a:off x="2869320" y="4032796"/>
              <a:ext cx="819807" cy="444993"/>
            </a:xfrm>
            <a:prstGeom prst="homePlate">
              <a:avLst>
                <a:gd name="adj" fmla="val 26381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/>
                <a:t>Process Métier</a:t>
              </a:r>
            </a:p>
          </p:txBody>
        </p:sp>
        <p:sp>
          <p:nvSpPr>
            <p:cNvPr id="25" name="Chevron 80"/>
            <p:cNvSpPr>
              <a:spLocks noChangeAspect="1"/>
            </p:cNvSpPr>
            <p:nvPr/>
          </p:nvSpPr>
          <p:spPr>
            <a:xfrm>
              <a:off x="3689127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  <p:sp>
          <p:nvSpPr>
            <p:cNvPr id="26" name="Chevron 81"/>
            <p:cNvSpPr/>
            <p:nvPr/>
          </p:nvSpPr>
          <p:spPr>
            <a:xfrm>
              <a:off x="4688595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</p:grpSp>
      <p:grpSp>
        <p:nvGrpSpPr>
          <p:cNvPr id="27" name="Groupe 111"/>
          <p:cNvGrpSpPr>
            <a:grpSpLocks noChangeAspect="1"/>
          </p:cNvGrpSpPr>
          <p:nvPr/>
        </p:nvGrpSpPr>
        <p:grpSpPr>
          <a:xfrm>
            <a:off x="6433447" y="5076336"/>
            <a:ext cx="2831297" cy="446973"/>
            <a:chOff x="2869320" y="4032796"/>
            <a:chExt cx="2818743" cy="4449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Pentagone 83"/>
            <p:cNvSpPr/>
            <p:nvPr/>
          </p:nvSpPr>
          <p:spPr>
            <a:xfrm>
              <a:off x="2869320" y="4032796"/>
              <a:ext cx="819807" cy="444993"/>
            </a:xfrm>
            <a:prstGeom prst="homePlate">
              <a:avLst>
                <a:gd name="adj" fmla="val 26381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/>
                <a:t>Process Métier</a:t>
              </a:r>
            </a:p>
          </p:txBody>
        </p:sp>
        <p:sp>
          <p:nvSpPr>
            <p:cNvPr id="29" name="Chevron 84"/>
            <p:cNvSpPr>
              <a:spLocks noChangeAspect="1"/>
            </p:cNvSpPr>
            <p:nvPr/>
          </p:nvSpPr>
          <p:spPr>
            <a:xfrm>
              <a:off x="3689127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  <p:sp>
          <p:nvSpPr>
            <p:cNvPr id="30" name="Chevron 85"/>
            <p:cNvSpPr/>
            <p:nvPr/>
          </p:nvSpPr>
          <p:spPr>
            <a:xfrm>
              <a:off x="4688595" y="4032796"/>
              <a:ext cx="999468" cy="444993"/>
            </a:xfrm>
            <a:prstGeom prst="chevron">
              <a:avLst>
                <a:gd name="adj" fmla="val 28742"/>
              </a:avLst>
            </a:prstGeom>
            <a:solidFill>
              <a:schemeClr val="accent1"/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</p:grpSp>
      <p:sp>
        <p:nvSpPr>
          <p:cNvPr id="31" name="Rectangle 42"/>
          <p:cNvSpPr>
            <a:spLocks noChangeArrowheads="1"/>
          </p:cNvSpPr>
          <p:nvPr/>
        </p:nvSpPr>
        <p:spPr bwMode="auto">
          <a:xfrm rot="16200000">
            <a:off x="7543806" y="4184352"/>
            <a:ext cx="500660" cy="341462"/>
          </a:xfrm>
          <a:prstGeom prst="rect">
            <a:avLst/>
          </a:prstGeom>
          <a:noFill/>
          <a:ln w="9525" algn="ctr">
            <a:noFill/>
            <a:round/>
            <a:headEnd/>
            <a:tailEnd type="triangle" w="med" len="med"/>
          </a:ln>
        </p:spPr>
        <p:txBody>
          <a:bodyPr lIns="0" tIns="62400" rIns="0" bIns="62400">
            <a:spAutoFit/>
          </a:bodyPr>
          <a:lstStyle/>
          <a:p>
            <a:pPr algn="ctr">
              <a:defRPr/>
            </a:pPr>
            <a:r>
              <a:rPr lang="fr-FR" sz="1400" b="1" kern="0" dirty="0">
                <a:solidFill>
                  <a:srgbClr val="C00000"/>
                </a:solidFill>
              </a:rPr>
              <a:t>Infos</a:t>
            </a:r>
            <a:endParaRPr lang="fr-FR" sz="1200" b="1" kern="0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13737" y="5985653"/>
            <a:ext cx="4276179" cy="246900"/>
          </a:xfrm>
          <a:prstGeom prst="rect">
            <a:avLst/>
          </a:prstGeom>
          <a:noFill/>
          <a:ln w="28575" cmpd="dbl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fr-FR" sz="1400" b="1" dirty="0">
                <a:solidFill>
                  <a:srgbClr val="29354C"/>
                </a:solidFill>
              </a:rPr>
              <a:t>Le SI est connecté à l’environnement de l’entreprise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8839469" y="1714619"/>
            <a:ext cx="852715" cy="18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48000" anchor="ctr"/>
          <a:lstStyle/>
          <a:p>
            <a:pPr algn="r">
              <a:spcBef>
                <a:spcPct val="50000"/>
              </a:spcBef>
              <a:defRPr/>
            </a:pPr>
            <a:r>
              <a:rPr lang="fr-FR" sz="1400" b="1" kern="0" dirty="0">
                <a:solidFill>
                  <a:schemeClr val="tx2">
                    <a:lumMod val="75000"/>
                  </a:schemeClr>
                </a:solidFill>
              </a:rPr>
              <a:t>Entreprise</a:t>
            </a:r>
            <a:endParaRPr lang="fr-FR" sz="1200" b="1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Rectangle 42"/>
          <p:cNvSpPr>
            <a:spLocks noChangeArrowheads="1"/>
          </p:cNvSpPr>
          <p:nvPr/>
        </p:nvSpPr>
        <p:spPr bwMode="auto">
          <a:xfrm>
            <a:off x="9306402" y="3511506"/>
            <a:ext cx="737272" cy="341462"/>
          </a:xfrm>
          <a:prstGeom prst="rect">
            <a:avLst/>
          </a:prstGeom>
          <a:noFill/>
          <a:ln w="9525" algn="ctr">
            <a:noFill/>
            <a:round/>
            <a:headEnd/>
            <a:tailEnd type="triangle" w="med" len="med"/>
          </a:ln>
        </p:spPr>
        <p:txBody>
          <a:bodyPr lIns="0" tIns="62400" rIns="0" bIns="62400">
            <a:spAutoFit/>
          </a:bodyPr>
          <a:lstStyle/>
          <a:p>
            <a:pPr algn="ctr">
              <a:defRPr/>
            </a:pPr>
            <a:r>
              <a:rPr lang="fr-FR" sz="1400" b="1" kern="0" dirty="0">
                <a:solidFill>
                  <a:srgbClr val="C00000"/>
                </a:solidFill>
              </a:rPr>
              <a:t>Infos</a:t>
            </a:r>
            <a:endParaRPr lang="fr-FR" sz="1200" b="1" kern="0" dirty="0">
              <a:solidFill>
                <a:srgbClr val="C00000"/>
              </a:solidFill>
            </a:endParaRPr>
          </a:p>
        </p:txBody>
      </p:sp>
      <p:cxnSp>
        <p:nvCxnSpPr>
          <p:cNvPr id="35" name="Connecteur droit avec flèche 34"/>
          <p:cNvCxnSpPr>
            <a:cxnSpLocks noChangeAspect="1"/>
          </p:cNvCxnSpPr>
          <p:nvPr/>
        </p:nvCxnSpPr>
        <p:spPr>
          <a:xfrm>
            <a:off x="9601310" y="5118072"/>
            <a:ext cx="442363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cxnSpLocks noChangeAspect="1"/>
            <a:stCxn id="12" idx="3"/>
          </p:cNvCxnSpPr>
          <p:nvPr/>
        </p:nvCxnSpPr>
        <p:spPr>
          <a:xfrm>
            <a:off x="9297828" y="3816702"/>
            <a:ext cx="745846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8" idx="3"/>
          </p:cNvCxnSpPr>
          <p:nvPr/>
        </p:nvCxnSpPr>
        <p:spPr>
          <a:xfrm>
            <a:off x="9037211" y="2174128"/>
            <a:ext cx="10064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9251535" y="2904541"/>
            <a:ext cx="79213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7"/>
          <p:cNvSpPr>
            <a:spLocks noChangeArrowheads="1"/>
          </p:cNvSpPr>
          <p:nvPr/>
        </p:nvSpPr>
        <p:spPr bwMode="auto">
          <a:xfrm rot="16200000" flipH="1" flipV="1">
            <a:off x="8053895" y="3678677"/>
            <a:ext cx="4279608" cy="28290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bIns="96000" anchor="ctr"/>
          <a:lstStyle/>
          <a:p>
            <a:pPr algn="ctr" eaLnBrk="1" hangingPunct="1">
              <a:defRPr/>
            </a:pPr>
            <a:r>
              <a:rPr lang="fr-FR" sz="1400" b="1" dirty="0">
                <a:cs typeface="Arial" charset="0"/>
              </a:rPr>
              <a:t>  Environnement changeant, complexe  et  incertain</a:t>
            </a:r>
          </a:p>
        </p:txBody>
      </p:sp>
      <p:grpSp>
        <p:nvGrpSpPr>
          <p:cNvPr id="40" name="Groupe 1"/>
          <p:cNvGrpSpPr>
            <a:grpSpLocks/>
          </p:cNvGrpSpPr>
          <p:nvPr/>
        </p:nvGrpSpPr>
        <p:grpSpPr bwMode="auto">
          <a:xfrm>
            <a:off x="10454844" y="5310106"/>
            <a:ext cx="612454" cy="598391"/>
            <a:chOff x="8335456" y="4045458"/>
            <a:chExt cx="604636" cy="590550"/>
          </a:xfrm>
        </p:grpSpPr>
        <p:sp>
          <p:nvSpPr>
            <p:cNvPr id="41" name="Larme 40"/>
            <p:cNvSpPr/>
            <p:nvPr/>
          </p:nvSpPr>
          <p:spPr bwMode="auto">
            <a:xfrm rot="13500000">
              <a:off x="8347748" y="4043664"/>
              <a:ext cx="590550" cy="594138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2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2" name="Rectangle 32"/>
            <p:cNvSpPr>
              <a:spLocks noChangeArrowheads="1"/>
            </p:cNvSpPr>
            <p:nvPr/>
          </p:nvSpPr>
          <p:spPr bwMode="auto">
            <a:xfrm>
              <a:off x="8335456" y="4057303"/>
              <a:ext cx="602602" cy="55670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lnSpc>
                  <a:spcPts val="1200"/>
                </a:lnSpc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Macro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économie</a:t>
              </a:r>
            </a:p>
          </p:txBody>
        </p:sp>
      </p:grpSp>
      <p:grpSp>
        <p:nvGrpSpPr>
          <p:cNvPr id="43" name="Groupe 95"/>
          <p:cNvGrpSpPr>
            <a:grpSpLocks/>
          </p:cNvGrpSpPr>
          <p:nvPr/>
        </p:nvGrpSpPr>
        <p:grpSpPr bwMode="auto">
          <a:xfrm>
            <a:off x="10391734" y="4068745"/>
            <a:ext cx="668689" cy="598391"/>
            <a:chOff x="8280725" y="4045458"/>
            <a:chExt cx="659367" cy="590550"/>
          </a:xfrm>
        </p:grpSpPr>
        <p:sp>
          <p:nvSpPr>
            <p:cNvPr id="44" name="Larme 43"/>
            <p:cNvSpPr/>
            <p:nvPr/>
          </p:nvSpPr>
          <p:spPr bwMode="auto">
            <a:xfrm rot="13500000">
              <a:off x="8348102" y="4044018"/>
              <a:ext cx="590550" cy="593430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2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5" name="Rectangle 32"/>
            <p:cNvSpPr>
              <a:spLocks noChangeArrowheads="1"/>
            </p:cNvSpPr>
            <p:nvPr/>
          </p:nvSpPr>
          <p:spPr bwMode="auto">
            <a:xfrm>
              <a:off x="8280725" y="4057303"/>
              <a:ext cx="652604" cy="55670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Secteur</a:t>
              </a:r>
            </a:p>
          </p:txBody>
        </p:sp>
      </p:grpSp>
      <p:grpSp>
        <p:nvGrpSpPr>
          <p:cNvPr id="46" name="Groupe 98"/>
          <p:cNvGrpSpPr>
            <a:grpSpLocks/>
          </p:cNvGrpSpPr>
          <p:nvPr/>
        </p:nvGrpSpPr>
        <p:grpSpPr bwMode="auto">
          <a:xfrm>
            <a:off x="10443171" y="2834243"/>
            <a:ext cx="617251" cy="596676"/>
            <a:chOff x="8330719" y="4045458"/>
            <a:chExt cx="609373" cy="590550"/>
          </a:xfrm>
        </p:grpSpPr>
        <p:sp>
          <p:nvSpPr>
            <p:cNvPr id="47" name="Larme 46"/>
            <p:cNvSpPr/>
            <p:nvPr/>
          </p:nvSpPr>
          <p:spPr bwMode="auto">
            <a:xfrm rot="13500000">
              <a:off x="8347748" y="4043664"/>
              <a:ext cx="590550" cy="594138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2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8" name="Rectangle 32"/>
            <p:cNvSpPr>
              <a:spLocks noChangeArrowheads="1"/>
            </p:cNvSpPr>
            <p:nvPr/>
          </p:nvSpPr>
          <p:spPr bwMode="auto">
            <a:xfrm>
              <a:off x="8330719" y="4057337"/>
              <a:ext cx="602602" cy="55661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Marché</a:t>
              </a:r>
            </a:p>
          </p:txBody>
        </p:sp>
      </p:grpSp>
      <p:pic>
        <p:nvPicPr>
          <p:cNvPr id="49" name="Picture 8" descr="kiwi meteo Symboles météo vectori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02" t="4257" r="3487" b="84805"/>
          <a:stretch>
            <a:fillRect/>
          </a:stretch>
        </p:blipFill>
        <p:spPr bwMode="auto">
          <a:xfrm>
            <a:off x="10072820" y="1764341"/>
            <a:ext cx="233184" cy="18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8" descr="kiwi meteo Symboles météo vectori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25694" r="83978" b="58493"/>
          <a:stretch>
            <a:fillRect/>
          </a:stretch>
        </p:blipFill>
        <p:spPr bwMode="auto">
          <a:xfrm>
            <a:off x="10069392" y="5714748"/>
            <a:ext cx="233184" cy="22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e 101"/>
          <p:cNvGrpSpPr>
            <a:grpSpLocks/>
          </p:cNvGrpSpPr>
          <p:nvPr/>
        </p:nvGrpSpPr>
        <p:grpSpPr bwMode="auto">
          <a:xfrm>
            <a:off x="10444503" y="1697473"/>
            <a:ext cx="636111" cy="598390"/>
            <a:chOff x="8333912" y="4087850"/>
            <a:chExt cx="627849" cy="590806"/>
          </a:xfrm>
        </p:grpSpPr>
        <p:sp>
          <p:nvSpPr>
            <p:cNvPr id="52" name="Larme 51"/>
            <p:cNvSpPr/>
            <p:nvPr/>
          </p:nvSpPr>
          <p:spPr bwMode="auto">
            <a:xfrm rot="13500000">
              <a:off x="8348568" y="4087098"/>
              <a:ext cx="590806" cy="592310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2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53" name="Rectangle 32"/>
            <p:cNvSpPr>
              <a:spLocks noChangeArrowheads="1"/>
            </p:cNvSpPr>
            <p:nvPr/>
          </p:nvSpPr>
          <p:spPr bwMode="auto">
            <a:xfrm>
              <a:off x="8333912" y="4091236"/>
              <a:ext cx="627849" cy="55694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lnSpc>
                  <a:spcPts val="1200"/>
                </a:lnSpc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Grandes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tendances</a:t>
              </a: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8178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eur droit 48"/>
          <p:cNvCxnSpPr>
            <a:stCxn id="22" idx="6"/>
            <a:endCxn id="45" idx="0"/>
          </p:cNvCxnSpPr>
          <p:nvPr/>
        </p:nvCxnSpPr>
        <p:spPr>
          <a:xfrm flipH="1">
            <a:off x="4877187" y="3932021"/>
            <a:ext cx="5397" cy="529477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44149" y="3711103"/>
            <a:ext cx="10103741" cy="124274"/>
          </a:xfrm>
          <a:prstGeom prst="rect">
            <a:avLst/>
          </a:prstGeom>
          <a:solidFill>
            <a:srgbClr val="009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1794195" y="2686573"/>
            <a:ext cx="2133150" cy="1245448"/>
            <a:chOff x="2070218" y="2429191"/>
            <a:chExt cx="2133150" cy="1245448"/>
          </a:xfrm>
        </p:grpSpPr>
        <p:sp>
          <p:nvSpPr>
            <p:cNvPr id="5" name="Rectangle 4"/>
            <p:cNvSpPr/>
            <p:nvPr/>
          </p:nvSpPr>
          <p:spPr>
            <a:xfrm rot="19620000">
              <a:off x="2070218" y="2429191"/>
              <a:ext cx="2133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b="1" cap="all" dirty="0">
                  <a:ea typeface="Times New Roman" panose="02020603050405020304" pitchFamily="18" charset="0"/>
                </a:rPr>
                <a:t>DATA, technologies</a:t>
              </a:r>
            </a:p>
            <a:p>
              <a:r>
                <a:rPr lang="en-GB" sz="1200" b="1" cap="all" dirty="0">
                  <a:ea typeface="Times New Roman" panose="02020603050405020304" pitchFamily="18" charset="0"/>
                </a:rPr>
                <a:t> &amp; digitalisation</a:t>
              </a:r>
              <a:endParaRPr lang="fr-FR" sz="1200" b="1" cap="all" dirty="0"/>
            </a:p>
          </p:txBody>
        </p:sp>
        <p:sp>
          <p:nvSpPr>
            <p:cNvPr id="11" name="Ellipse 10"/>
            <p:cNvSpPr/>
            <p:nvPr/>
          </p:nvSpPr>
          <p:spPr>
            <a:xfrm rot="5400000">
              <a:off x="2159939" y="3314639"/>
              <a:ext cx="360000" cy="360000"/>
            </a:xfrm>
            <a:prstGeom prst="ellipse">
              <a:avLst/>
            </a:prstGeom>
            <a:solidFill>
              <a:srgbClr val="0085C6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3061070" y="2686573"/>
            <a:ext cx="2133150" cy="1245448"/>
            <a:chOff x="2070218" y="2429191"/>
            <a:chExt cx="2133150" cy="1245448"/>
          </a:xfrm>
        </p:grpSpPr>
        <p:sp>
          <p:nvSpPr>
            <p:cNvPr id="17" name="Rectangle 16"/>
            <p:cNvSpPr/>
            <p:nvPr/>
          </p:nvSpPr>
          <p:spPr>
            <a:xfrm rot="19620000">
              <a:off x="2070218" y="2429191"/>
              <a:ext cx="2133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DataScience</a:t>
              </a:r>
            </a:p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200" b="1" cap="all" dirty="0" err="1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Guiding</a:t>
              </a: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200" b="1" cap="all" dirty="0" err="1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Principles</a:t>
              </a:r>
              <a:endParaRPr lang="fr-FR" sz="1050" cap="all" dirty="0">
                <a:solidFill>
                  <a:schemeClr val="bg1">
                    <a:lumMod val="6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 rot="5400000">
              <a:off x="2159939" y="3314639"/>
              <a:ext cx="360000" cy="360000"/>
            </a:xfrm>
            <a:prstGeom prst="ellipse">
              <a:avLst/>
            </a:prstGeom>
            <a:solidFill>
              <a:srgbClr val="0085C6"/>
            </a:solid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612863" y="2686573"/>
            <a:ext cx="2133150" cy="1245448"/>
            <a:chOff x="2070218" y="2429191"/>
            <a:chExt cx="2133150" cy="1245448"/>
          </a:xfrm>
        </p:grpSpPr>
        <p:sp>
          <p:nvSpPr>
            <p:cNvPr id="21" name="Rectangle 20"/>
            <p:cNvSpPr/>
            <p:nvPr/>
          </p:nvSpPr>
          <p:spPr>
            <a:xfrm rot="19620000">
              <a:off x="2070218" y="2429191"/>
              <a:ext cx="2133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DATA ANALYSIS</a:t>
              </a:r>
            </a:p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200" b="1" cap="all" dirty="0" err="1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Process</a:t>
              </a: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&amp; </a:t>
              </a:r>
              <a:r>
                <a:rPr lang="fr-FR" sz="1200" b="1" cap="all" dirty="0" err="1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mETHODS</a:t>
              </a:r>
              <a:endParaRPr lang="fr-FR" sz="1050" cap="all" dirty="0">
                <a:solidFill>
                  <a:schemeClr val="bg1">
                    <a:lumMod val="6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 rot="5400000">
              <a:off x="2159939" y="3314639"/>
              <a:ext cx="360000" cy="360000"/>
            </a:xfrm>
            <a:prstGeom prst="ellipse">
              <a:avLst/>
            </a:prstGeom>
            <a:solidFill>
              <a:srgbClr val="0085C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6011374" y="2686573"/>
            <a:ext cx="2133150" cy="1245448"/>
            <a:chOff x="2070218" y="2429191"/>
            <a:chExt cx="2133150" cy="1245448"/>
          </a:xfrm>
        </p:grpSpPr>
        <p:sp>
          <p:nvSpPr>
            <p:cNvPr id="24" name="Rectangle 23"/>
            <p:cNvSpPr/>
            <p:nvPr/>
          </p:nvSpPr>
          <p:spPr>
            <a:xfrm rot="19620000">
              <a:off x="2070218" y="2429191"/>
              <a:ext cx="2133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200" b="1" cap="all" dirty="0" err="1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ModEliNG</a:t>
              </a: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&amp; </a:t>
              </a:r>
              <a:r>
                <a:rPr lang="fr-FR" sz="1200" b="1" cap="all" dirty="0" err="1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algorithms</a:t>
              </a:r>
              <a:endParaRPr lang="fr-FR" sz="1050" cap="all" dirty="0">
                <a:solidFill>
                  <a:schemeClr val="bg1">
                    <a:lumMod val="6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 rot="5400000">
              <a:off x="2159939" y="3314639"/>
              <a:ext cx="360000" cy="360000"/>
            </a:xfrm>
            <a:prstGeom prst="ellipse">
              <a:avLst/>
            </a:prstGeom>
            <a:solidFill>
              <a:srgbClr val="0085C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7609516" y="2686573"/>
            <a:ext cx="2133150" cy="1245448"/>
            <a:chOff x="2070218" y="2429191"/>
            <a:chExt cx="2133150" cy="1245448"/>
          </a:xfrm>
        </p:grpSpPr>
        <p:sp>
          <p:nvSpPr>
            <p:cNvPr id="27" name="Rectangle 26"/>
            <p:cNvSpPr/>
            <p:nvPr/>
          </p:nvSpPr>
          <p:spPr>
            <a:xfrm rot="19620000">
              <a:off x="2070218" y="2429191"/>
              <a:ext cx="2133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DataScience</a:t>
              </a:r>
            </a:p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200" b="1" cap="all" dirty="0" err="1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EcosystEMS</a:t>
              </a: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&amp; TOOLS</a:t>
              </a:r>
              <a:endParaRPr lang="fr-FR" sz="1050" cap="all" dirty="0">
                <a:solidFill>
                  <a:schemeClr val="bg1">
                    <a:lumMod val="6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 rot="5400000">
              <a:off x="2159939" y="3314639"/>
              <a:ext cx="360000" cy="360000"/>
            </a:xfrm>
            <a:prstGeom prst="ellipse">
              <a:avLst/>
            </a:prstGeom>
            <a:solidFill>
              <a:srgbClr val="0085C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9168272" y="2686573"/>
            <a:ext cx="2133150" cy="1245448"/>
            <a:chOff x="2070218" y="2429191"/>
            <a:chExt cx="2133150" cy="1245448"/>
          </a:xfrm>
        </p:grpSpPr>
        <p:sp>
          <p:nvSpPr>
            <p:cNvPr id="31" name="Rectangle 30"/>
            <p:cNvSpPr/>
            <p:nvPr/>
          </p:nvSpPr>
          <p:spPr>
            <a:xfrm rot="19620000">
              <a:off x="2070218" y="2429191"/>
              <a:ext cx="2133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DataScience</a:t>
              </a:r>
            </a:p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Project Management</a:t>
              </a:r>
              <a:endParaRPr lang="fr-FR" sz="1050" cap="all" dirty="0">
                <a:solidFill>
                  <a:schemeClr val="bg1">
                    <a:lumMod val="6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Ellipse 31"/>
            <p:cNvSpPr/>
            <p:nvPr/>
          </p:nvSpPr>
          <p:spPr>
            <a:xfrm rot="5400000">
              <a:off x="2159939" y="3314639"/>
              <a:ext cx="360000" cy="360000"/>
            </a:xfrm>
            <a:prstGeom prst="ellipse">
              <a:avLst/>
            </a:prstGeom>
            <a:solidFill>
              <a:srgbClr val="0085C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539541" y="2778906"/>
            <a:ext cx="2133150" cy="1153115"/>
            <a:chOff x="2070218" y="2521524"/>
            <a:chExt cx="2133150" cy="1153115"/>
          </a:xfrm>
        </p:grpSpPr>
        <p:sp>
          <p:nvSpPr>
            <p:cNvPr id="34" name="Rectangle 33"/>
            <p:cNvSpPr/>
            <p:nvPr/>
          </p:nvSpPr>
          <p:spPr>
            <a:xfrm rot="19620000">
              <a:off x="2070218" y="2521524"/>
              <a:ext cx="21331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INTRODUCTION</a:t>
              </a:r>
              <a:endParaRPr lang="fr-FR" sz="1050" b="1" cap="all" dirty="0">
                <a:solidFill>
                  <a:schemeClr val="bg1">
                    <a:lumMod val="6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 rot="5400000">
              <a:off x="2159939" y="3314639"/>
              <a:ext cx="360000" cy="360000"/>
            </a:xfrm>
            <a:prstGeom prst="ellipse">
              <a:avLst/>
            </a:prstGeom>
            <a:solidFill>
              <a:srgbClr val="0085C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10653494" y="2778906"/>
            <a:ext cx="2133150" cy="1153115"/>
            <a:chOff x="2070218" y="2521524"/>
            <a:chExt cx="2133150" cy="1153115"/>
          </a:xfrm>
        </p:grpSpPr>
        <p:sp>
          <p:nvSpPr>
            <p:cNvPr id="37" name="Rectangle 36"/>
            <p:cNvSpPr/>
            <p:nvPr/>
          </p:nvSpPr>
          <p:spPr>
            <a:xfrm rot="19620000">
              <a:off x="2070218" y="2521524"/>
              <a:ext cx="21331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200" b="1" cap="all" dirty="0">
                  <a:solidFill>
                    <a:schemeClr val="bg1">
                      <a:lumMod val="65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CONCLUSION</a:t>
              </a:r>
              <a:endParaRPr lang="fr-FR" sz="1050" cap="all" dirty="0">
                <a:solidFill>
                  <a:schemeClr val="bg1">
                    <a:lumMod val="6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Ellipse 37"/>
            <p:cNvSpPr/>
            <p:nvPr/>
          </p:nvSpPr>
          <p:spPr>
            <a:xfrm rot="5400000">
              <a:off x="2159939" y="3314639"/>
              <a:ext cx="360000" cy="360000"/>
            </a:xfrm>
            <a:prstGeom prst="ellipse">
              <a:avLst/>
            </a:prstGeom>
            <a:solidFill>
              <a:srgbClr val="0085C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4" name="Ellipse 43"/>
          <p:cNvSpPr/>
          <p:nvPr/>
        </p:nvSpPr>
        <p:spPr>
          <a:xfrm>
            <a:off x="4733187" y="4907618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7187" y="4461498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5C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3" name="Ellipse 42"/>
          <p:cNvSpPr/>
          <p:nvPr/>
        </p:nvSpPr>
        <p:spPr>
          <a:xfrm>
            <a:off x="4733187" y="5281738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cxnSp>
        <p:nvCxnSpPr>
          <p:cNvPr id="46" name="Connecteur droit 45"/>
          <p:cNvCxnSpPr>
            <a:endCxn id="48" idx="0"/>
          </p:cNvCxnSpPr>
          <p:nvPr/>
        </p:nvCxnSpPr>
        <p:spPr>
          <a:xfrm flipH="1">
            <a:off x="6284085" y="3932021"/>
            <a:ext cx="5397" cy="529477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/>
          <p:cNvSpPr/>
          <p:nvPr/>
        </p:nvSpPr>
        <p:spPr>
          <a:xfrm>
            <a:off x="6145482" y="4907618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8" name="Ellipse 47"/>
          <p:cNvSpPr/>
          <p:nvPr/>
        </p:nvSpPr>
        <p:spPr>
          <a:xfrm>
            <a:off x="6104085" y="4461498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5C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50" name="Ellipse 49"/>
          <p:cNvSpPr/>
          <p:nvPr/>
        </p:nvSpPr>
        <p:spPr>
          <a:xfrm>
            <a:off x="6145482" y="5281738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cxnSp>
        <p:nvCxnSpPr>
          <p:cNvPr id="51" name="Connecteur droit 50"/>
          <p:cNvCxnSpPr>
            <a:stCxn id="28" idx="6"/>
            <a:endCxn id="53" idx="0"/>
          </p:cNvCxnSpPr>
          <p:nvPr/>
        </p:nvCxnSpPr>
        <p:spPr>
          <a:xfrm>
            <a:off x="7879237" y="3932021"/>
            <a:ext cx="1347" cy="529476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7735237" y="4902287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3" name="Ellipse 52"/>
          <p:cNvSpPr/>
          <p:nvPr/>
        </p:nvSpPr>
        <p:spPr>
          <a:xfrm>
            <a:off x="7700584" y="4461497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5C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54" name="Ellipse 53"/>
          <p:cNvSpPr/>
          <p:nvPr/>
        </p:nvSpPr>
        <p:spPr>
          <a:xfrm>
            <a:off x="7735237" y="5271077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55" name="Ellipse 54"/>
          <p:cNvSpPr/>
          <p:nvPr/>
        </p:nvSpPr>
        <p:spPr>
          <a:xfrm>
            <a:off x="7735237" y="5638876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cxnSp>
        <p:nvCxnSpPr>
          <p:cNvPr id="56" name="Connecteur droit 55"/>
          <p:cNvCxnSpPr>
            <a:stCxn id="32" idx="6"/>
            <a:endCxn id="58" idx="0"/>
          </p:cNvCxnSpPr>
          <p:nvPr/>
        </p:nvCxnSpPr>
        <p:spPr>
          <a:xfrm>
            <a:off x="9437993" y="3932021"/>
            <a:ext cx="1743" cy="529475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9294389" y="4902286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8" name="Ellipse 57"/>
          <p:cNvSpPr/>
          <p:nvPr/>
        </p:nvSpPr>
        <p:spPr>
          <a:xfrm>
            <a:off x="9259736" y="4461496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5C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59" name="Ellipse 58"/>
          <p:cNvSpPr/>
          <p:nvPr/>
        </p:nvSpPr>
        <p:spPr>
          <a:xfrm>
            <a:off x="9294389" y="5271076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9294389" y="5638875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>
                <a:solidFill>
                  <a:srgbClr val="969696"/>
                </a:solidFill>
              </a:rPr>
              <a:t>2</a:t>
            </a:fld>
            <a:endParaRPr lang="fr-FR" dirty="0">
              <a:solidFill>
                <a:srgbClr val="969696"/>
              </a:solidFill>
            </a:endParaRPr>
          </a:p>
        </p:txBody>
      </p:sp>
      <p:grpSp>
        <p:nvGrpSpPr>
          <p:cNvPr id="61" name="Groupe 60"/>
          <p:cNvGrpSpPr/>
          <p:nvPr/>
        </p:nvGrpSpPr>
        <p:grpSpPr>
          <a:xfrm>
            <a:off x="636178" y="986751"/>
            <a:ext cx="5797304" cy="360000"/>
            <a:chOff x="558922" y="1002366"/>
            <a:chExt cx="5797304" cy="360000"/>
          </a:xfrm>
        </p:grpSpPr>
        <p:sp>
          <p:nvSpPr>
            <p:cNvPr id="62" name="Ellipse 61"/>
            <p:cNvSpPr/>
            <p:nvPr/>
          </p:nvSpPr>
          <p:spPr>
            <a:xfrm>
              <a:off x="1008229" y="1002366"/>
              <a:ext cx="360000" cy="360000"/>
            </a:xfrm>
            <a:prstGeom prst="ellipse">
              <a:avLst/>
            </a:prstGeom>
            <a:solidFill>
              <a:srgbClr val="0094D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</a:p>
          </p:txBody>
        </p:sp>
        <p:sp>
          <p:nvSpPr>
            <p:cNvPr id="63" name="Ellipse 62"/>
            <p:cNvSpPr/>
            <p:nvPr/>
          </p:nvSpPr>
          <p:spPr>
            <a:xfrm>
              <a:off x="558922" y="1002366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2">
                      <a:lumMod val="25000"/>
                    </a:schemeClr>
                  </a:solidFill>
                </a:rPr>
                <a:t>M</a:t>
              </a: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1413354" y="1052289"/>
              <a:ext cx="4942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/>
                <a:t>Management de solutions  métiers en </a:t>
              </a:r>
              <a:r>
                <a:rPr lang="fr-FR" sz="1400" b="1" dirty="0" err="1"/>
                <a:t>Datascience</a:t>
              </a:r>
              <a:r>
                <a:rPr lang="fr-FR" sz="1400" b="1" dirty="0"/>
                <a:t> &amp; </a:t>
              </a:r>
              <a:r>
                <a:rPr lang="fr-FR" sz="1400" b="1" dirty="0" err="1"/>
                <a:t>Big</a:t>
              </a:r>
              <a:r>
                <a:rPr lang="fr-FR" sz="1400" b="1" dirty="0"/>
                <a:t> data</a:t>
              </a:r>
              <a:endParaRPr lang="fr-FR" sz="1400" b="1" dirty="0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961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20</a:t>
            </a:fld>
            <a:endParaRPr lang="fr-FR"/>
          </a:p>
        </p:txBody>
      </p:sp>
      <p:sp>
        <p:nvSpPr>
          <p:cNvPr id="3" name="AutoShape 5"/>
          <p:cNvSpPr>
            <a:spLocks noChangeAspect="1" noChangeArrowheads="1"/>
          </p:cNvSpPr>
          <p:nvPr/>
        </p:nvSpPr>
        <p:spPr bwMode="auto">
          <a:xfrm>
            <a:off x="1332204" y="2235752"/>
            <a:ext cx="3181597" cy="3397772"/>
          </a:xfrm>
          <a:prstGeom prst="roundRect">
            <a:avLst>
              <a:gd name="adj" fmla="val 2731"/>
            </a:avLst>
          </a:prstGeom>
          <a:solidFill>
            <a:schemeClr val="accent1">
              <a:lumMod val="60000"/>
              <a:lumOff val="4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8000" rIns="48000" anchor="ctr"/>
          <a:lstStyle/>
          <a:p>
            <a:pPr algn="ctr">
              <a:defRPr/>
            </a:pPr>
            <a:r>
              <a:rPr lang="en-US" sz="2000" b="1" kern="10" dirty="0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49019"/>
                  </a:srgbClr>
                </a:solidFill>
              </a:rPr>
              <a:t>information system purpose in the enterprise:</a:t>
            </a: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r>
              <a:rPr lang="fr-FR" b="1" kern="10" dirty="0">
                <a:ln w="9525">
                  <a:noFill/>
                  <a:round/>
                  <a:headEnd/>
                  <a:tailEnd/>
                </a:ln>
                <a:solidFill>
                  <a:srgbClr val="FFFFFF">
                    <a:alpha val="49019"/>
                  </a:srgbClr>
                </a:solidFill>
              </a:rPr>
              <a:t> </a:t>
            </a: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  <a:p>
            <a:pPr algn="ctr">
              <a:defRPr/>
            </a:pPr>
            <a:endParaRPr lang="fr-FR" b="1" kern="10" dirty="0">
              <a:ln w="9525">
                <a:noFill/>
                <a:round/>
                <a:headEnd/>
                <a:tailEnd/>
              </a:ln>
              <a:solidFill>
                <a:srgbClr val="FFFFFF">
                  <a:alpha val="49019"/>
                </a:srgbClr>
              </a:solidFill>
            </a:endParaRPr>
          </a:p>
        </p:txBody>
      </p:sp>
      <p:sp>
        <p:nvSpPr>
          <p:cNvPr id="4" name="AutoShape 6"/>
          <p:cNvSpPr>
            <a:spLocks noChangeAspect="1" noChangeArrowheads="1"/>
          </p:cNvSpPr>
          <p:nvPr/>
        </p:nvSpPr>
        <p:spPr bwMode="gray">
          <a:xfrm>
            <a:off x="1418995" y="4649991"/>
            <a:ext cx="3007384" cy="740701"/>
          </a:xfrm>
          <a:prstGeom prst="roundRect">
            <a:avLst>
              <a:gd name="adj" fmla="val 11334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000" tIns="72000" rIns="108000" anchor="ctr"/>
          <a:lstStyle/>
          <a:p>
            <a:pPr algn="just">
              <a:spcAft>
                <a:spcPct val="50000"/>
              </a:spcAft>
              <a:buClr>
                <a:srgbClr val="669999"/>
              </a:buClr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Facilitate (or automated) common operations</a:t>
            </a:r>
          </a:p>
        </p:txBody>
      </p:sp>
      <p:sp>
        <p:nvSpPr>
          <p:cNvPr id="5" name="AutoShape 7"/>
          <p:cNvSpPr>
            <a:spLocks noChangeAspect="1" noChangeArrowheads="1"/>
          </p:cNvSpPr>
          <p:nvPr/>
        </p:nvSpPr>
        <p:spPr bwMode="gray">
          <a:xfrm>
            <a:off x="1418995" y="3484072"/>
            <a:ext cx="3007384" cy="982457"/>
          </a:xfrm>
          <a:prstGeom prst="roundRect">
            <a:avLst>
              <a:gd name="adj" fmla="val 8625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" tIns="108000" rIns="108000" bIns="0" anchor="ctr"/>
          <a:lstStyle/>
          <a:p>
            <a:pPr algn="just">
              <a:lnSpc>
                <a:spcPts val="1700"/>
              </a:lnSpc>
              <a:spcAft>
                <a:spcPct val="50000"/>
              </a:spcAft>
              <a:buClr>
                <a:srgbClr val="669999"/>
              </a:buClr>
              <a:defRPr/>
            </a:pPr>
            <a:r>
              <a:rPr lang="fr-FR" b="1" kern="0" dirty="0">
                <a:solidFill>
                  <a:sysClr val="windowText" lastClr="000000"/>
                </a:solidFill>
              </a:rPr>
              <a:t> </a:t>
            </a:r>
            <a:r>
              <a:rPr lang="en-US" b="1" kern="0" dirty="0">
                <a:solidFill>
                  <a:sysClr val="windowText" lastClr="000000"/>
                </a:solidFill>
              </a:rPr>
              <a:t>Facilitate decision making by providing the necessary information to decision makers</a:t>
            </a:r>
          </a:p>
        </p:txBody>
      </p:sp>
      <p:pic>
        <p:nvPicPr>
          <p:cNvPr id="6" name="Picture 4" descr="cerveaupsd cop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64" y="1500295"/>
            <a:ext cx="809285" cy="97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0"/>
          <p:cNvSpPr>
            <a:spLocks noChangeAspect="1"/>
          </p:cNvSpPr>
          <p:nvPr/>
        </p:nvSpPr>
        <p:spPr bwMode="auto">
          <a:xfrm>
            <a:off x="925193" y="1946087"/>
            <a:ext cx="418359" cy="298338"/>
          </a:xfrm>
          <a:custGeom>
            <a:avLst/>
            <a:gdLst>
              <a:gd name="T0" fmla="*/ 2147483647 w 407"/>
              <a:gd name="T1" fmla="*/ 2147483647 h 291"/>
              <a:gd name="T2" fmla="*/ 2147483647 w 407"/>
              <a:gd name="T3" fmla="*/ 2147483647 h 291"/>
              <a:gd name="T4" fmla="*/ 2147483647 w 407"/>
              <a:gd name="T5" fmla="*/ 2147483647 h 291"/>
              <a:gd name="T6" fmla="*/ 2147483647 w 407"/>
              <a:gd name="T7" fmla="*/ 2147483647 h 291"/>
              <a:gd name="T8" fmla="*/ 2147483647 w 407"/>
              <a:gd name="T9" fmla="*/ 2147483647 h 291"/>
              <a:gd name="T10" fmla="*/ 2147483647 w 407"/>
              <a:gd name="T11" fmla="*/ 2147483647 h 291"/>
              <a:gd name="T12" fmla="*/ 2147483647 w 407"/>
              <a:gd name="T13" fmla="*/ 2147483647 h 291"/>
              <a:gd name="T14" fmla="*/ 2147483647 w 407"/>
              <a:gd name="T15" fmla="*/ 2147483647 h 291"/>
              <a:gd name="T16" fmla="*/ 2147483647 w 407"/>
              <a:gd name="T17" fmla="*/ 2147483647 h 291"/>
              <a:gd name="T18" fmla="*/ 2147483647 w 407"/>
              <a:gd name="T19" fmla="*/ 2147483647 h 291"/>
              <a:gd name="T20" fmla="*/ 2147483647 w 407"/>
              <a:gd name="T21" fmla="*/ 2147483647 h 291"/>
              <a:gd name="T22" fmla="*/ 2147483647 w 407"/>
              <a:gd name="T23" fmla="*/ 2147483647 h 291"/>
              <a:gd name="T24" fmla="*/ 2147483647 w 407"/>
              <a:gd name="T25" fmla="*/ 2147483647 h 291"/>
              <a:gd name="T26" fmla="*/ 2147483647 w 407"/>
              <a:gd name="T27" fmla="*/ 2147483647 h 291"/>
              <a:gd name="T28" fmla="*/ 2147483647 w 407"/>
              <a:gd name="T29" fmla="*/ 2147483647 h 291"/>
              <a:gd name="T30" fmla="*/ 2147483647 w 407"/>
              <a:gd name="T31" fmla="*/ 2147483647 h 291"/>
              <a:gd name="T32" fmla="*/ 2147483647 w 407"/>
              <a:gd name="T33" fmla="*/ 2147483647 h 291"/>
              <a:gd name="T34" fmla="*/ 2147483647 w 407"/>
              <a:gd name="T35" fmla="*/ 2147483647 h 291"/>
              <a:gd name="T36" fmla="*/ 2147483647 w 407"/>
              <a:gd name="T37" fmla="*/ 2147483647 h 291"/>
              <a:gd name="T38" fmla="*/ 2147483647 w 407"/>
              <a:gd name="T39" fmla="*/ 2147483647 h 291"/>
              <a:gd name="T40" fmla="*/ 2147483647 w 407"/>
              <a:gd name="T41" fmla="*/ 2147483647 h 291"/>
              <a:gd name="T42" fmla="*/ 2147483647 w 407"/>
              <a:gd name="T43" fmla="*/ 2147483647 h 291"/>
              <a:gd name="T44" fmla="*/ 2147483647 w 407"/>
              <a:gd name="T45" fmla="*/ 2147483647 h 291"/>
              <a:gd name="T46" fmla="*/ 2147483647 w 407"/>
              <a:gd name="T47" fmla="*/ 2147483647 h 291"/>
              <a:gd name="T48" fmla="*/ 2147483647 w 407"/>
              <a:gd name="T49" fmla="*/ 2147483647 h 291"/>
              <a:gd name="T50" fmla="*/ 2147483647 w 407"/>
              <a:gd name="T51" fmla="*/ 2147483647 h 291"/>
              <a:gd name="T52" fmla="*/ 2147483647 w 407"/>
              <a:gd name="T53" fmla="*/ 2147483647 h 291"/>
              <a:gd name="T54" fmla="*/ 2147483647 w 407"/>
              <a:gd name="T55" fmla="*/ 2147483647 h 29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07"/>
              <a:gd name="T85" fmla="*/ 0 h 291"/>
              <a:gd name="T86" fmla="*/ 407 w 407"/>
              <a:gd name="T87" fmla="*/ 291 h 29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07" h="291">
                <a:moveTo>
                  <a:pt x="23" y="130"/>
                </a:moveTo>
                <a:cubicBezTo>
                  <a:pt x="14" y="128"/>
                  <a:pt x="13" y="123"/>
                  <a:pt x="9" y="115"/>
                </a:cubicBezTo>
                <a:cubicBezTo>
                  <a:pt x="11" y="81"/>
                  <a:pt x="0" y="75"/>
                  <a:pt x="20" y="63"/>
                </a:cubicBezTo>
                <a:cubicBezTo>
                  <a:pt x="24" y="54"/>
                  <a:pt x="28" y="50"/>
                  <a:pt x="38" y="48"/>
                </a:cubicBezTo>
                <a:cubicBezTo>
                  <a:pt x="48" y="40"/>
                  <a:pt x="65" y="38"/>
                  <a:pt x="77" y="36"/>
                </a:cubicBezTo>
                <a:cubicBezTo>
                  <a:pt x="91" y="29"/>
                  <a:pt x="101" y="25"/>
                  <a:pt x="116" y="24"/>
                </a:cubicBezTo>
                <a:cubicBezTo>
                  <a:pt x="121" y="20"/>
                  <a:pt x="128" y="16"/>
                  <a:pt x="134" y="15"/>
                </a:cubicBezTo>
                <a:cubicBezTo>
                  <a:pt x="139" y="11"/>
                  <a:pt x="143" y="10"/>
                  <a:pt x="149" y="9"/>
                </a:cubicBezTo>
                <a:cubicBezTo>
                  <a:pt x="166" y="9"/>
                  <a:pt x="190" y="0"/>
                  <a:pt x="201" y="13"/>
                </a:cubicBezTo>
                <a:cubicBezTo>
                  <a:pt x="207" y="20"/>
                  <a:pt x="200" y="17"/>
                  <a:pt x="209" y="19"/>
                </a:cubicBezTo>
                <a:cubicBezTo>
                  <a:pt x="214" y="21"/>
                  <a:pt x="216" y="25"/>
                  <a:pt x="221" y="28"/>
                </a:cubicBezTo>
                <a:cubicBezTo>
                  <a:pt x="246" y="59"/>
                  <a:pt x="298" y="47"/>
                  <a:pt x="332" y="49"/>
                </a:cubicBezTo>
                <a:cubicBezTo>
                  <a:pt x="341" y="52"/>
                  <a:pt x="346" y="53"/>
                  <a:pt x="353" y="60"/>
                </a:cubicBezTo>
                <a:cubicBezTo>
                  <a:pt x="355" y="74"/>
                  <a:pt x="370" y="98"/>
                  <a:pt x="383" y="106"/>
                </a:cubicBezTo>
                <a:cubicBezTo>
                  <a:pt x="407" y="147"/>
                  <a:pt x="374" y="199"/>
                  <a:pt x="392" y="243"/>
                </a:cubicBezTo>
                <a:cubicBezTo>
                  <a:pt x="393" y="250"/>
                  <a:pt x="395" y="257"/>
                  <a:pt x="399" y="262"/>
                </a:cubicBezTo>
                <a:cubicBezTo>
                  <a:pt x="398" y="278"/>
                  <a:pt x="396" y="286"/>
                  <a:pt x="380" y="291"/>
                </a:cubicBezTo>
                <a:cubicBezTo>
                  <a:pt x="351" y="288"/>
                  <a:pt x="355" y="280"/>
                  <a:pt x="335" y="265"/>
                </a:cubicBezTo>
                <a:cubicBezTo>
                  <a:pt x="327" y="249"/>
                  <a:pt x="311" y="243"/>
                  <a:pt x="294" y="240"/>
                </a:cubicBezTo>
                <a:cubicBezTo>
                  <a:pt x="284" y="233"/>
                  <a:pt x="276" y="224"/>
                  <a:pt x="266" y="217"/>
                </a:cubicBezTo>
                <a:cubicBezTo>
                  <a:pt x="260" y="206"/>
                  <a:pt x="264" y="209"/>
                  <a:pt x="257" y="205"/>
                </a:cubicBezTo>
                <a:cubicBezTo>
                  <a:pt x="253" y="200"/>
                  <a:pt x="250" y="194"/>
                  <a:pt x="246" y="189"/>
                </a:cubicBezTo>
                <a:cubicBezTo>
                  <a:pt x="245" y="182"/>
                  <a:pt x="243" y="181"/>
                  <a:pt x="237" y="177"/>
                </a:cubicBezTo>
                <a:cubicBezTo>
                  <a:pt x="234" y="161"/>
                  <a:pt x="211" y="132"/>
                  <a:pt x="195" y="129"/>
                </a:cubicBezTo>
                <a:cubicBezTo>
                  <a:pt x="186" y="124"/>
                  <a:pt x="174" y="124"/>
                  <a:pt x="164" y="123"/>
                </a:cubicBezTo>
                <a:cubicBezTo>
                  <a:pt x="133" y="117"/>
                  <a:pt x="101" y="122"/>
                  <a:pt x="69" y="123"/>
                </a:cubicBezTo>
                <a:cubicBezTo>
                  <a:pt x="45" y="127"/>
                  <a:pt x="56" y="126"/>
                  <a:pt x="35" y="127"/>
                </a:cubicBezTo>
                <a:cubicBezTo>
                  <a:pt x="31" y="128"/>
                  <a:pt x="19" y="130"/>
                  <a:pt x="23" y="130"/>
                </a:cubicBezTo>
                <a:close/>
              </a:path>
            </a:pathLst>
          </a:custGeom>
          <a:solidFill>
            <a:srgbClr val="336699">
              <a:alpha val="41176"/>
            </a:srgbClr>
          </a:solidFill>
          <a:ln w="9525">
            <a:noFill/>
            <a:round/>
            <a:headEnd/>
            <a:tailEnd/>
          </a:ln>
        </p:spPr>
        <p:txBody>
          <a:bodyPr wrap="none" tIns="62400" rIns="120000" bIns="62400" anchor="ctr"/>
          <a:lstStyle/>
          <a:p>
            <a:pPr>
              <a:defRPr/>
            </a:pPr>
            <a:endParaRPr lang="fr-FR" sz="2000" kern="0">
              <a:solidFill>
                <a:sysClr val="windowText" lastClr="000000"/>
              </a:solidFill>
            </a:endParaRPr>
          </a:p>
        </p:txBody>
      </p:sp>
      <p:sp>
        <p:nvSpPr>
          <p:cNvPr id="8" name="Freeform 12"/>
          <p:cNvSpPr>
            <a:spLocks noChangeAspect="1"/>
          </p:cNvSpPr>
          <p:nvPr/>
        </p:nvSpPr>
        <p:spPr bwMode="auto">
          <a:xfrm>
            <a:off x="1496150" y="1932371"/>
            <a:ext cx="204036" cy="125165"/>
          </a:xfrm>
          <a:custGeom>
            <a:avLst/>
            <a:gdLst>
              <a:gd name="T0" fmla="*/ 0 w 199"/>
              <a:gd name="T1" fmla="*/ 2147483647 h 122"/>
              <a:gd name="T2" fmla="*/ 2147483647 w 199"/>
              <a:gd name="T3" fmla="*/ 2147483647 h 122"/>
              <a:gd name="T4" fmla="*/ 2147483647 w 199"/>
              <a:gd name="T5" fmla="*/ 2147483647 h 122"/>
              <a:gd name="T6" fmla="*/ 2147483647 w 199"/>
              <a:gd name="T7" fmla="*/ 2147483647 h 122"/>
              <a:gd name="T8" fmla="*/ 2147483647 w 199"/>
              <a:gd name="T9" fmla="*/ 2147483647 h 122"/>
              <a:gd name="T10" fmla="*/ 2147483647 w 199"/>
              <a:gd name="T11" fmla="*/ 2147483647 h 122"/>
              <a:gd name="T12" fmla="*/ 2147483647 w 199"/>
              <a:gd name="T13" fmla="*/ 2147483647 h 122"/>
              <a:gd name="T14" fmla="*/ 2147483647 w 199"/>
              <a:gd name="T15" fmla="*/ 2147483647 h 122"/>
              <a:gd name="T16" fmla="*/ 2147483647 w 199"/>
              <a:gd name="T17" fmla="*/ 2147483647 h 122"/>
              <a:gd name="T18" fmla="*/ 2147483647 w 199"/>
              <a:gd name="T19" fmla="*/ 2147483647 h 122"/>
              <a:gd name="T20" fmla="*/ 2147483647 w 199"/>
              <a:gd name="T21" fmla="*/ 2147483647 h 122"/>
              <a:gd name="T22" fmla="*/ 2147483647 w 199"/>
              <a:gd name="T23" fmla="*/ 2147483647 h 122"/>
              <a:gd name="T24" fmla="*/ 2147483647 w 199"/>
              <a:gd name="T25" fmla="*/ 2147483647 h 122"/>
              <a:gd name="T26" fmla="*/ 0 w 199"/>
              <a:gd name="T27" fmla="*/ 2147483647 h 12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99"/>
              <a:gd name="T43" fmla="*/ 0 h 122"/>
              <a:gd name="T44" fmla="*/ 199 w 199"/>
              <a:gd name="T45" fmla="*/ 122 h 12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99" h="122">
                <a:moveTo>
                  <a:pt x="0" y="110"/>
                </a:moveTo>
                <a:cubicBezTo>
                  <a:pt x="1" y="90"/>
                  <a:pt x="0" y="63"/>
                  <a:pt x="24" y="58"/>
                </a:cubicBezTo>
                <a:cubicBezTo>
                  <a:pt x="36" y="52"/>
                  <a:pt x="50" y="54"/>
                  <a:pt x="63" y="53"/>
                </a:cubicBezTo>
                <a:cubicBezTo>
                  <a:pt x="68" y="50"/>
                  <a:pt x="70" y="46"/>
                  <a:pt x="75" y="43"/>
                </a:cubicBezTo>
                <a:cubicBezTo>
                  <a:pt x="82" y="32"/>
                  <a:pt x="89" y="31"/>
                  <a:pt x="102" y="28"/>
                </a:cubicBezTo>
                <a:cubicBezTo>
                  <a:pt x="108" y="21"/>
                  <a:pt x="114" y="17"/>
                  <a:pt x="123" y="16"/>
                </a:cubicBezTo>
                <a:cubicBezTo>
                  <a:pt x="136" y="6"/>
                  <a:pt x="145" y="11"/>
                  <a:pt x="165" y="10"/>
                </a:cubicBezTo>
                <a:cubicBezTo>
                  <a:pt x="169" y="7"/>
                  <a:pt x="174" y="5"/>
                  <a:pt x="178" y="2"/>
                </a:cubicBezTo>
                <a:cubicBezTo>
                  <a:pt x="182" y="3"/>
                  <a:pt x="188" y="0"/>
                  <a:pt x="190" y="4"/>
                </a:cubicBezTo>
                <a:cubicBezTo>
                  <a:pt x="195" y="16"/>
                  <a:pt x="199" y="64"/>
                  <a:pt x="178" y="68"/>
                </a:cubicBezTo>
                <a:cubicBezTo>
                  <a:pt x="156" y="79"/>
                  <a:pt x="162" y="79"/>
                  <a:pt x="129" y="80"/>
                </a:cubicBezTo>
                <a:cubicBezTo>
                  <a:pt x="124" y="82"/>
                  <a:pt x="121" y="85"/>
                  <a:pt x="115" y="86"/>
                </a:cubicBezTo>
                <a:cubicBezTo>
                  <a:pt x="112" y="91"/>
                  <a:pt x="113" y="98"/>
                  <a:pt x="109" y="103"/>
                </a:cubicBezTo>
                <a:cubicBezTo>
                  <a:pt x="95" y="122"/>
                  <a:pt x="21" y="110"/>
                  <a:pt x="0" y="110"/>
                </a:cubicBezTo>
                <a:close/>
              </a:path>
            </a:pathLst>
          </a:custGeom>
          <a:solidFill>
            <a:srgbClr val="336699">
              <a:alpha val="41176"/>
            </a:srgbClr>
          </a:solidFill>
          <a:ln w="9525">
            <a:noFill/>
            <a:round/>
            <a:headEnd/>
            <a:tailEnd/>
          </a:ln>
        </p:spPr>
        <p:txBody>
          <a:bodyPr wrap="none" tIns="62400" rIns="120000" bIns="62400" anchor="ctr"/>
          <a:lstStyle/>
          <a:p>
            <a:pPr>
              <a:defRPr/>
            </a:pPr>
            <a:endParaRPr lang="fr-FR" sz="2000" kern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1745" y="1680327"/>
            <a:ext cx="4176732" cy="4279608"/>
          </a:xfrm>
          <a:prstGeom prst="rect">
            <a:avLst/>
          </a:prstGeom>
          <a:solidFill>
            <a:schemeClr val="bg1"/>
          </a:solidFill>
          <a:ln w="6350"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00"/>
          </a:p>
        </p:txBody>
      </p:sp>
      <p:sp>
        <p:nvSpPr>
          <p:cNvPr id="10" name="Rectangle 9"/>
          <p:cNvSpPr/>
          <p:nvPr/>
        </p:nvSpPr>
        <p:spPr>
          <a:xfrm>
            <a:off x="5680051" y="4603696"/>
            <a:ext cx="3921259" cy="103046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40000" bIns="144000" anchor="ctr"/>
          <a:lstStyle/>
          <a:p>
            <a:pPr algn="ctr">
              <a:defRPr/>
            </a:pPr>
            <a:r>
              <a:rPr lang="fr-FR" b="1" dirty="0" err="1">
                <a:solidFill>
                  <a:schemeClr val="tx1"/>
                </a:solidFill>
              </a:rPr>
              <a:t>operation</a:t>
            </a:r>
            <a:r>
              <a:rPr lang="fr-FR" b="1" dirty="0">
                <a:solidFill>
                  <a:schemeClr val="tx1"/>
                </a:solidFill>
              </a:rPr>
              <a:t> system</a:t>
            </a:r>
          </a:p>
          <a:p>
            <a:pPr algn="ctr">
              <a:defRPr/>
            </a:pPr>
            <a:endParaRPr lang="fr-FR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fr-FR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88677" y="3526936"/>
            <a:ext cx="3309152" cy="577816"/>
          </a:xfrm>
          <a:prstGeom prst="rect">
            <a:avLst/>
          </a:prstGeom>
          <a:solidFill>
            <a:schemeClr val="bg1"/>
          </a:solidFill>
          <a:ln w="28575" cmpd="dbl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System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52116" y="2727939"/>
            <a:ext cx="3189131" cy="3514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 err="1">
                <a:solidFill>
                  <a:schemeClr val="tx1"/>
                </a:solidFill>
              </a:rPr>
              <a:t>Decision</a:t>
            </a:r>
            <a:r>
              <a:rPr lang="fr-FR" b="1" dirty="0">
                <a:solidFill>
                  <a:schemeClr val="tx1"/>
                </a:solidFill>
              </a:rPr>
              <a:t> System</a:t>
            </a:r>
          </a:p>
        </p:txBody>
      </p:sp>
      <p:grpSp>
        <p:nvGrpSpPr>
          <p:cNvPr id="14" name="Groupe 13"/>
          <p:cNvGrpSpPr>
            <a:grpSpLocks noChangeAspect="1"/>
          </p:cNvGrpSpPr>
          <p:nvPr/>
        </p:nvGrpSpPr>
        <p:grpSpPr>
          <a:xfrm>
            <a:off x="6104246" y="4892381"/>
            <a:ext cx="2831297" cy="446973"/>
            <a:chOff x="2869320" y="4032796"/>
            <a:chExt cx="2818743" cy="4449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Pentagone 70"/>
            <p:cNvSpPr/>
            <p:nvPr/>
          </p:nvSpPr>
          <p:spPr>
            <a:xfrm>
              <a:off x="2869320" y="4032796"/>
              <a:ext cx="819807" cy="444993"/>
            </a:xfrm>
            <a:prstGeom prst="homePlate">
              <a:avLst>
                <a:gd name="adj" fmla="val 26381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/>
                <a:t>Process Métier</a:t>
              </a:r>
            </a:p>
          </p:txBody>
        </p:sp>
        <p:sp>
          <p:nvSpPr>
            <p:cNvPr id="16" name="Chevron 71"/>
            <p:cNvSpPr>
              <a:spLocks noChangeAspect="1"/>
            </p:cNvSpPr>
            <p:nvPr/>
          </p:nvSpPr>
          <p:spPr>
            <a:xfrm>
              <a:off x="3689127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  <p:sp>
          <p:nvSpPr>
            <p:cNvPr id="17" name="Chevron 72"/>
            <p:cNvSpPr/>
            <p:nvPr/>
          </p:nvSpPr>
          <p:spPr>
            <a:xfrm>
              <a:off x="4688595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244151" y="1997525"/>
            <a:ext cx="2793060" cy="3514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chemeClr val="tx1"/>
                </a:solidFill>
              </a:rPr>
              <a:t>Enterprise </a:t>
            </a:r>
            <a:r>
              <a:rPr lang="fr-FR" b="1" dirty="0" err="1">
                <a:solidFill>
                  <a:schemeClr val="tx1"/>
                </a:solidFill>
              </a:rPr>
              <a:t>purpose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9" name="Connecteur droit avec flèche 18"/>
          <p:cNvCxnSpPr>
            <a:stCxn id="18" idx="2"/>
            <a:endCxn id="13" idx="0"/>
          </p:cNvCxnSpPr>
          <p:nvPr/>
        </p:nvCxnSpPr>
        <p:spPr>
          <a:xfrm>
            <a:off x="7641537" y="2349016"/>
            <a:ext cx="5145" cy="37892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2"/>
          </p:cNvCxnSpPr>
          <p:nvPr/>
        </p:nvCxnSpPr>
        <p:spPr bwMode="auto">
          <a:xfrm flipH="1">
            <a:off x="7639824" y="4104752"/>
            <a:ext cx="3429" cy="498944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1" name="Rectangle 42"/>
          <p:cNvSpPr>
            <a:spLocks noChangeArrowheads="1"/>
          </p:cNvSpPr>
          <p:nvPr/>
        </p:nvSpPr>
        <p:spPr bwMode="auto">
          <a:xfrm rot="16200000">
            <a:off x="7566954" y="3132453"/>
            <a:ext cx="447506" cy="341462"/>
          </a:xfrm>
          <a:prstGeom prst="rect">
            <a:avLst/>
          </a:prstGeom>
          <a:noFill/>
          <a:ln w="9525" algn="ctr">
            <a:noFill/>
            <a:round/>
            <a:headEnd/>
            <a:tailEnd type="triangle" w="med" len="med"/>
          </a:ln>
        </p:spPr>
        <p:txBody>
          <a:bodyPr lIns="0" tIns="62400" rIns="0" bIns="62400">
            <a:spAutoFit/>
          </a:bodyPr>
          <a:lstStyle/>
          <a:p>
            <a:pPr algn="ctr">
              <a:defRPr/>
            </a:pPr>
            <a:r>
              <a:rPr lang="fr-FR" sz="1400" b="1" kern="0" dirty="0">
                <a:solidFill>
                  <a:srgbClr val="C00000"/>
                </a:solidFill>
              </a:rPr>
              <a:t>Infos</a:t>
            </a:r>
            <a:endParaRPr lang="fr-FR" sz="1200" b="1" kern="0" dirty="0">
              <a:solidFill>
                <a:srgbClr val="C00000"/>
              </a:solidFill>
            </a:endParaRPr>
          </a:p>
        </p:txBody>
      </p:sp>
      <p:cxnSp>
        <p:nvCxnSpPr>
          <p:cNvPr id="22" name="Connecteur droit avec flèche 21"/>
          <p:cNvCxnSpPr>
            <a:stCxn id="13" idx="2"/>
            <a:endCxn id="12" idx="0"/>
          </p:cNvCxnSpPr>
          <p:nvPr/>
        </p:nvCxnSpPr>
        <p:spPr bwMode="auto">
          <a:xfrm flipH="1">
            <a:off x="7643253" y="3079430"/>
            <a:ext cx="3429" cy="447506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3" name="Groupe 103"/>
          <p:cNvGrpSpPr>
            <a:grpSpLocks noChangeAspect="1"/>
          </p:cNvGrpSpPr>
          <p:nvPr/>
        </p:nvGrpSpPr>
        <p:grpSpPr>
          <a:xfrm>
            <a:off x="6268846" y="4984359"/>
            <a:ext cx="2831297" cy="446973"/>
            <a:chOff x="2869320" y="4032796"/>
            <a:chExt cx="2818743" cy="4449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Pentagone 79"/>
            <p:cNvSpPr/>
            <p:nvPr/>
          </p:nvSpPr>
          <p:spPr>
            <a:xfrm>
              <a:off x="2869320" y="4032796"/>
              <a:ext cx="819807" cy="444993"/>
            </a:xfrm>
            <a:prstGeom prst="homePlate">
              <a:avLst>
                <a:gd name="adj" fmla="val 26381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/>
                <a:t>Process Métier</a:t>
              </a:r>
            </a:p>
          </p:txBody>
        </p:sp>
        <p:sp>
          <p:nvSpPr>
            <p:cNvPr id="25" name="Chevron 80"/>
            <p:cNvSpPr>
              <a:spLocks noChangeAspect="1"/>
            </p:cNvSpPr>
            <p:nvPr/>
          </p:nvSpPr>
          <p:spPr>
            <a:xfrm>
              <a:off x="3689127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  <p:sp>
          <p:nvSpPr>
            <p:cNvPr id="26" name="Chevron 81"/>
            <p:cNvSpPr/>
            <p:nvPr/>
          </p:nvSpPr>
          <p:spPr>
            <a:xfrm>
              <a:off x="4688595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6000" anchor="ctr"/>
            <a:lstStyle/>
            <a:p>
              <a:pPr algn="ctr">
                <a:lnSpc>
                  <a:spcPts val="1600"/>
                </a:lnSpc>
                <a:defRPr/>
              </a:pPr>
              <a:r>
                <a:rPr lang="fr-FR" sz="1400" dirty="0">
                  <a:solidFill>
                    <a:prstClr val="white"/>
                  </a:solidFill>
                </a:rPr>
                <a:t>Process Métier</a:t>
              </a:r>
            </a:p>
          </p:txBody>
        </p:sp>
      </p:grpSp>
      <p:grpSp>
        <p:nvGrpSpPr>
          <p:cNvPr id="27" name="Groupe 111"/>
          <p:cNvGrpSpPr>
            <a:grpSpLocks noChangeAspect="1"/>
          </p:cNvGrpSpPr>
          <p:nvPr/>
        </p:nvGrpSpPr>
        <p:grpSpPr>
          <a:xfrm>
            <a:off x="6433447" y="5076336"/>
            <a:ext cx="2831297" cy="446973"/>
            <a:chOff x="2869320" y="4032796"/>
            <a:chExt cx="2818743" cy="4449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Pentagone 83"/>
            <p:cNvSpPr/>
            <p:nvPr/>
          </p:nvSpPr>
          <p:spPr>
            <a:xfrm>
              <a:off x="2869320" y="4032796"/>
              <a:ext cx="819807" cy="444993"/>
            </a:xfrm>
            <a:prstGeom prst="homePlate">
              <a:avLst>
                <a:gd name="adj" fmla="val 26381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6000" anchor="ctr"/>
            <a:lstStyle/>
            <a:p>
              <a:pPr algn="ctr">
                <a:lnSpc>
                  <a:spcPts val="1200"/>
                </a:lnSpc>
                <a:defRPr/>
              </a:pPr>
              <a:r>
                <a:rPr lang="fr-FR" sz="1400" dirty="0"/>
                <a:t>Business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fr-FR" sz="1400" dirty="0" err="1"/>
                <a:t>Process</a:t>
              </a:r>
              <a:endParaRPr lang="fr-FR" sz="1400" dirty="0"/>
            </a:p>
          </p:txBody>
        </p:sp>
        <p:sp>
          <p:nvSpPr>
            <p:cNvPr id="29" name="Chevron 84"/>
            <p:cNvSpPr>
              <a:spLocks noChangeAspect="1"/>
            </p:cNvSpPr>
            <p:nvPr/>
          </p:nvSpPr>
          <p:spPr>
            <a:xfrm>
              <a:off x="3689127" y="4032796"/>
              <a:ext cx="999468" cy="444993"/>
            </a:xfrm>
            <a:prstGeom prst="chevron">
              <a:avLst>
                <a:gd name="adj" fmla="val 28742"/>
              </a:avLst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6000" anchor="ctr"/>
            <a:lstStyle/>
            <a:p>
              <a:pPr algn="ctr">
                <a:lnSpc>
                  <a:spcPts val="1200"/>
                </a:lnSpc>
                <a:defRPr/>
              </a:pPr>
              <a:r>
                <a:rPr lang="fr-FR" sz="1400" dirty="0"/>
                <a:t>Business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fr-FR" sz="1400" dirty="0" err="1"/>
                <a:t>Process</a:t>
              </a:r>
              <a:endParaRPr lang="fr-FR" sz="1400" dirty="0"/>
            </a:p>
          </p:txBody>
        </p:sp>
        <p:sp>
          <p:nvSpPr>
            <p:cNvPr id="30" name="Chevron 85"/>
            <p:cNvSpPr/>
            <p:nvPr/>
          </p:nvSpPr>
          <p:spPr>
            <a:xfrm>
              <a:off x="4688595" y="4032796"/>
              <a:ext cx="999468" cy="444993"/>
            </a:xfrm>
            <a:prstGeom prst="chevron">
              <a:avLst>
                <a:gd name="adj" fmla="val 28742"/>
              </a:avLst>
            </a:prstGeom>
            <a:solidFill>
              <a:schemeClr val="accent1"/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96000" anchor="ctr"/>
            <a:lstStyle/>
            <a:p>
              <a:pPr algn="ctr">
                <a:lnSpc>
                  <a:spcPts val="1200"/>
                </a:lnSpc>
                <a:defRPr/>
              </a:pPr>
              <a:r>
                <a:rPr lang="fr-FR" sz="1400" dirty="0"/>
                <a:t>Business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fr-FR" sz="1400" dirty="0" err="1"/>
                <a:t>Process</a:t>
              </a:r>
              <a:endParaRPr lang="fr-FR" sz="1400" dirty="0"/>
            </a:p>
          </p:txBody>
        </p:sp>
      </p:grpSp>
      <p:sp>
        <p:nvSpPr>
          <p:cNvPr id="31" name="Rectangle 42"/>
          <p:cNvSpPr>
            <a:spLocks noChangeArrowheads="1"/>
          </p:cNvSpPr>
          <p:nvPr/>
        </p:nvSpPr>
        <p:spPr bwMode="auto">
          <a:xfrm rot="16200000">
            <a:off x="7543806" y="4184352"/>
            <a:ext cx="500660" cy="341462"/>
          </a:xfrm>
          <a:prstGeom prst="rect">
            <a:avLst/>
          </a:prstGeom>
          <a:noFill/>
          <a:ln w="9525" algn="ctr">
            <a:noFill/>
            <a:round/>
            <a:headEnd/>
            <a:tailEnd type="triangle" w="med" len="med"/>
          </a:ln>
        </p:spPr>
        <p:txBody>
          <a:bodyPr lIns="0" tIns="62400" rIns="0" bIns="62400">
            <a:spAutoFit/>
          </a:bodyPr>
          <a:lstStyle/>
          <a:p>
            <a:pPr algn="ctr">
              <a:defRPr/>
            </a:pPr>
            <a:r>
              <a:rPr lang="fr-FR" sz="1400" b="1" kern="0" dirty="0">
                <a:solidFill>
                  <a:srgbClr val="C00000"/>
                </a:solidFill>
              </a:rPr>
              <a:t>Infos</a:t>
            </a:r>
            <a:endParaRPr lang="fr-FR" sz="1200" b="1" kern="0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13737" y="5985653"/>
            <a:ext cx="4276179" cy="246900"/>
          </a:xfrm>
          <a:prstGeom prst="rect">
            <a:avLst/>
          </a:prstGeom>
          <a:noFill/>
          <a:ln w="28575" cmpd="dbl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>
                <a:solidFill>
                  <a:srgbClr val="29354C"/>
                </a:solidFill>
              </a:rPr>
              <a:t>IS </a:t>
            </a:r>
            <a:r>
              <a:rPr lang="en-US" sz="1400" b="1" dirty="0" err="1">
                <a:solidFill>
                  <a:srgbClr val="29354C"/>
                </a:solidFill>
              </a:rPr>
              <a:t>is</a:t>
            </a:r>
            <a:r>
              <a:rPr lang="en-US" sz="1400" b="1" dirty="0">
                <a:solidFill>
                  <a:srgbClr val="29354C"/>
                </a:solidFill>
              </a:rPr>
              <a:t> connected to the enterprise ecosystem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8839469" y="1714619"/>
            <a:ext cx="852715" cy="18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48000" anchor="ctr"/>
          <a:lstStyle/>
          <a:p>
            <a:pPr algn="r">
              <a:spcBef>
                <a:spcPct val="50000"/>
              </a:spcBef>
              <a:defRPr/>
            </a:pPr>
            <a:r>
              <a:rPr lang="fr-FR" sz="1400" b="1" kern="0" dirty="0">
                <a:solidFill>
                  <a:schemeClr val="tx2">
                    <a:lumMod val="75000"/>
                  </a:schemeClr>
                </a:solidFill>
              </a:rPr>
              <a:t>Enterprise</a:t>
            </a:r>
            <a:endParaRPr lang="fr-FR" sz="1200" b="1" kern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Rectangle 42"/>
          <p:cNvSpPr>
            <a:spLocks noChangeArrowheads="1"/>
          </p:cNvSpPr>
          <p:nvPr/>
        </p:nvSpPr>
        <p:spPr bwMode="auto">
          <a:xfrm>
            <a:off x="9306402" y="3511506"/>
            <a:ext cx="737272" cy="341462"/>
          </a:xfrm>
          <a:prstGeom prst="rect">
            <a:avLst/>
          </a:prstGeom>
          <a:noFill/>
          <a:ln w="9525" algn="ctr">
            <a:noFill/>
            <a:round/>
            <a:headEnd/>
            <a:tailEnd type="triangle" w="med" len="med"/>
          </a:ln>
        </p:spPr>
        <p:txBody>
          <a:bodyPr lIns="0" tIns="62400" rIns="0" bIns="62400">
            <a:spAutoFit/>
          </a:bodyPr>
          <a:lstStyle/>
          <a:p>
            <a:pPr algn="ctr">
              <a:defRPr/>
            </a:pPr>
            <a:r>
              <a:rPr lang="fr-FR" sz="1400" b="1" kern="0" dirty="0">
                <a:solidFill>
                  <a:srgbClr val="C00000"/>
                </a:solidFill>
              </a:rPr>
              <a:t>Infos</a:t>
            </a:r>
            <a:endParaRPr lang="fr-FR" sz="1200" b="1" kern="0" dirty="0">
              <a:solidFill>
                <a:srgbClr val="C00000"/>
              </a:solidFill>
            </a:endParaRPr>
          </a:p>
        </p:txBody>
      </p:sp>
      <p:cxnSp>
        <p:nvCxnSpPr>
          <p:cNvPr id="35" name="Connecteur droit avec flèche 34"/>
          <p:cNvCxnSpPr>
            <a:cxnSpLocks noChangeAspect="1"/>
          </p:cNvCxnSpPr>
          <p:nvPr/>
        </p:nvCxnSpPr>
        <p:spPr>
          <a:xfrm>
            <a:off x="9601310" y="5118072"/>
            <a:ext cx="442363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cxnSpLocks noChangeAspect="1"/>
            <a:stCxn id="12" idx="3"/>
          </p:cNvCxnSpPr>
          <p:nvPr/>
        </p:nvCxnSpPr>
        <p:spPr>
          <a:xfrm>
            <a:off x="9297828" y="3816702"/>
            <a:ext cx="745846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8" idx="3"/>
          </p:cNvCxnSpPr>
          <p:nvPr/>
        </p:nvCxnSpPr>
        <p:spPr>
          <a:xfrm>
            <a:off x="9037211" y="2174128"/>
            <a:ext cx="10064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9251535" y="2904541"/>
            <a:ext cx="792139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7"/>
          <p:cNvSpPr>
            <a:spLocks noChangeArrowheads="1"/>
          </p:cNvSpPr>
          <p:nvPr/>
        </p:nvSpPr>
        <p:spPr bwMode="auto">
          <a:xfrm rot="16200000" flipH="1" flipV="1">
            <a:off x="8053895" y="3678677"/>
            <a:ext cx="4279608" cy="28290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bIns="96000" anchor="ctr"/>
          <a:lstStyle/>
          <a:p>
            <a:pPr algn="ctr">
              <a:defRPr/>
            </a:pPr>
            <a:r>
              <a:rPr lang="en-US" sz="1400" b="1" dirty="0">
                <a:cs typeface="Arial" charset="0"/>
              </a:rPr>
              <a:t>Complex, fast changing, uncertain </a:t>
            </a:r>
            <a:r>
              <a:rPr lang="en-US" sz="1400" b="1" dirty="0" err="1">
                <a:cs typeface="Arial" charset="0"/>
              </a:rPr>
              <a:t>Ecosytem</a:t>
            </a:r>
            <a:endParaRPr lang="en-US" sz="1400" b="1" dirty="0">
              <a:cs typeface="Arial" charset="0"/>
            </a:endParaRPr>
          </a:p>
        </p:txBody>
      </p:sp>
      <p:grpSp>
        <p:nvGrpSpPr>
          <p:cNvPr id="40" name="Groupe 1"/>
          <p:cNvGrpSpPr>
            <a:grpSpLocks/>
          </p:cNvGrpSpPr>
          <p:nvPr/>
        </p:nvGrpSpPr>
        <p:grpSpPr bwMode="auto">
          <a:xfrm>
            <a:off x="10465470" y="5310107"/>
            <a:ext cx="621276" cy="608375"/>
            <a:chOff x="8345954" y="4045458"/>
            <a:chExt cx="613346" cy="600403"/>
          </a:xfrm>
        </p:grpSpPr>
        <p:sp>
          <p:nvSpPr>
            <p:cNvPr id="41" name="Larme 40"/>
            <p:cNvSpPr/>
            <p:nvPr/>
          </p:nvSpPr>
          <p:spPr bwMode="auto">
            <a:xfrm rot="13500000">
              <a:off x="8347748" y="4043664"/>
              <a:ext cx="590550" cy="594138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2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2" name="Rectangle 32"/>
            <p:cNvSpPr>
              <a:spLocks noChangeArrowheads="1"/>
            </p:cNvSpPr>
            <p:nvPr/>
          </p:nvSpPr>
          <p:spPr bwMode="auto">
            <a:xfrm>
              <a:off x="8356698" y="4089154"/>
              <a:ext cx="602602" cy="55670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lnSpc>
                  <a:spcPts val="1200"/>
                </a:lnSpc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Macro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fr-FR" sz="1200" b="1" kern="0" dirty="0" err="1">
                  <a:solidFill>
                    <a:srgbClr val="FFFFFF"/>
                  </a:solidFill>
                  <a:latin typeface="Arial Narrow" pitchFamily="34" charset="0"/>
                </a:rPr>
                <a:t>economic</a:t>
              </a:r>
              <a:endParaRPr lang="fr-FR" sz="1200" b="1" kern="0" dirty="0">
                <a:solidFill>
                  <a:srgbClr val="FFFFFF"/>
                </a:solidFill>
                <a:latin typeface="Arial Narrow" pitchFamily="34" charset="0"/>
              </a:endParaRPr>
            </a:p>
            <a:p>
              <a:pPr algn="ctr">
                <a:lnSpc>
                  <a:spcPts val="1200"/>
                </a:lnSpc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forces</a:t>
              </a:r>
            </a:p>
          </p:txBody>
        </p:sp>
      </p:grpSp>
      <p:grpSp>
        <p:nvGrpSpPr>
          <p:cNvPr id="43" name="Groupe 95"/>
          <p:cNvGrpSpPr>
            <a:grpSpLocks/>
          </p:cNvGrpSpPr>
          <p:nvPr/>
        </p:nvGrpSpPr>
        <p:grpSpPr bwMode="auto">
          <a:xfrm>
            <a:off x="10445519" y="4068745"/>
            <a:ext cx="661830" cy="598391"/>
            <a:chOff x="8333765" y="4045458"/>
            <a:chExt cx="652604" cy="590550"/>
          </a:xfrm>
        </p:grpSpPr>
        <p:sp>
          <p:nvSpPr>
            <p:cNvPr id="44" name="Larme 43"/>
            <p:cNvSpPr/>
            <p:nvPr/>
          </p:nvSpPr>
          <p:spPr bwMode="auto">
            <a:xfrm rot="13500000">
              <a:off x="8348102" y="4044018"/>
              <a:ext cx="590550" cy="593430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2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5" name="Rectangle 32"/>
            <p:cNvSpPr>
              <a:spLocks noChangeArrowheads="1"/>
            </p:cNvSpPr>
            <p:nvPr/>
          </p:nvSpPr>
          <p:spPr bwMode="auto">
            <a:xfrm>
              <a:off x="8333765" y="4078537"/>
              <a:ext cx="652604" cy="55670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r>
                <a:rPr lang="fr-FR" sz="1200" b="1" kern="0" dirty="0" err="1">
                  <a:solidFill>
                    <a:srgbClr val="FFFFFF"/>
                  </a:solidFill>
                  <a:latin typeface="Arial Narrow" pitchFamily="34" charset="0"/>
                </a:rPr>
                <a:t>Industry</a:t>
              </a:r>
              <a:endParaRPr lang="fr-FR" sz="1200" b="1" kern="0" dirty="0">
                <a:solidFill>
                  <a:srgbClr val="FFFFFF"/>
                </a:solidFill>
                <a:latin typeface="Arial Narrow" pitchFamily="34" charset="0"/>
              </a:endParaRPr>
            </a:p>
            <a:p>
              <a:pPr algn="ctr"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forces</a:t>
              </a:r>
            </a:p>
          </p:txBody>
        </p:sp>
      </p:grpSp>
      <p:grpSp>
        <p:nvGrpSpPr>
          <p:cNvPr id="46" name="Groupe 98"/>
          <p:cNvGrpSpPr>
            <a:grpSpLocks/>
          </p:cNvGrpSpPr>
          <p:nvPr/>
        </p:nvGrpSpPr>
        <p:grpSpPr bwMode="auto">
          <a:xfrm>
            <a:off x="10443171" y="2834243"/>
            <a:ext cx="617251" cy="596676"/>
            <a:chOff x="8330719" y="4045458"/>
            <a:chExt cx="609373" cy="590550"/>
          </a:xfrm>
        </p:grpSpPr>
        <p:sp>
          <p:nvSpPr>
            <p:cNvPr id="47" name="Larme 46"/>
            <p:cNvSpPr/>
            <p:nvPr/>
          </p:nvSpPr>
          <p:spPr bwMode="auto">
            <a:xfrm rot="13500000">
              <a:off x="8347748" y="4043664"/>
              <a:ext cx="590550" cy="594138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2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8" name="Rectangle 32"/>
            <p:cNvSpPr>
              <a:spLocks noChangeArrowheads="1"/>
            </p:cNvSpPr>
            <p:nvPr/>
          </p:nvSpPr>
          <p:spPr bwMode="auto">
            <a:xfrm>
              <a:off x="8330719" y="4057337"/>
              <a:ext cx="602602" cy="55661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r>
                <a:rPr lang="fr-FR" sz="1200" b="1" kern="0" dirty="0" err="1">
                  <a:solidFill>
                    <a:srgbClr val="FFFFFF"/>
                  </a:solidFill>
                  <a:latin typeface="Arial Narrow" pitchFamily="34" charset="0"/>
                </a:rPr>
                <a:t>Market</a:t>
              </a:r>
              <a:endParaRPr lang="fr-FR" sz="1200" b="1" kern="0" dirty="0">
                <a:solidFill>
                  <a:srgbClr val="FFFFFF"/>
                </a:solidFill>
                <a:latin typeface="Arial Narrow" pitchFamily="34" charset="0"/>
              </a:endParaRPr>
            </a:p>
            <a:p>
              <a:pPr algn="ctr"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forces</a:t>
              </a:r>
            </a:p>
          </p:txBody>
        </p:sp>
      </p:grpSp>
      <p:pic>
        <p:nvPicPr>
          <p:cNvPr id="49" name="Picture 8" descr="kiwi meteo Symboles météo vectori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02" t="4257" r="3487" b="84805"/>
          <a:stretch>
            <a:fillRect/>
          </a:stretch>
        </p:blipFill>
        <p:spPr bwMode="auto">
          <a:xfrm>
            <a:off x="10072820" y="1764341"/>
            <a:ext cx="233184" cy="18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8" descr="kiwi meteo Symboles météo vectori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25694" r="83978" b="58493"/>
          <a:stretch>
            <a:fillRect/>
          </a:stretch>
        </p:blipFill>
        <p:spPr bwMode="auto">
          <a:xfrm>
            <a:off x="10069392" y="5714748"/>
            <a:ext cx="233184" cy="22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e 101"/>
          <p:cNvGrpSpPr>
            <a:grpSpLocks/>
          </p:cNvGrpSpPr>
          <p:nvPr/>
        </p:nvGrpSpPr>
        <p:grpSpPr bwMode="auto">
          <a:xfrm>
            <a:off x="10444503" y="1697473"/>
            <a:ext cx="636111" cy="598390"/>
            <a:chOff x="8333912" y="4087850"/>
            <a:chExt cx="627849" cy="590806"/>
          </a:xfrm>
        </p:grpSpPr>
        <p:sp>
          <p:nvSpPr>
            <p:cNvPr id="52" name="Larme 51"/>
            <p:cNvSpPr/>
            <p:nvPr/>
          </p:nvSpPr>
          <p:spPr bwMode="auto">
            <a:xfrm rot="13500000">
              <a:off x="8348568" y="4087098"/>
              <a:ext cx="590806" cy="592310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2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53" name="Rectangle 32"/>
            <p:cNvSpPr>
              <a:spLocks noChangeArrowheads="1"/>
            </p:cNvSpPr>
            <p:nvPr/>
          </p:nvSpPr>
          <p:spPr bwMode="auto">
            <a:xfrm>
              <a:off x="8333912" y="4091236"/>
              <a:ext cx="627849" cy="55694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lnSpc>
                  <a:spcPts val="1100"/>
                </a:lnSpc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Key</a:t>
              </a:r>
            </a:p>
            <a:p>
              <a:pPr algn="ctr">
                <a:lnSpc>
                  <a:spcPts val="1100"/>
                </a:lnSpc>
                <a:defRPr/>
              </a:pPr>
              <a:r>
                <a:rPr lang="fr-FR" sz="1200" b="1" kern="0" dirty="0">
                  <a:solidFill>
                    <a:srgbClr val="FFFFFF"/>
                  </a:solidFill>
                  <a:latin typeface="Arial Narrow" pitchFamily="34" charset="0"/>
                </a:rPr>
                <a:t>trends</a:t>
              </a: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4007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3756026" y="2830773"/>
            <a:ext cx="8435976" cy="1925821"/>
            <a:chOff x="1" y="2320063"/>
            <a:chExt cx="12192000" cy="1925822"/>
          </a:xfrm>
          <a:noFill/>
        </p:grpSpPr>
        <p:sp>
          <p:nvSpPr>
            <p:cNvPr id="10" name="Rectangle 9"/>
            <p:cNvSpPr/>
            <p:nvPr/>
          </p:nvSpPr>
          <p:spPr>
            <a:xfrm>
              <a:off x="1" y="3335517"/>
              <a:ext cx="12192000" cy="9103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fr-FR" sz="2400" b="1" kern="0" dirty="0">
                  <a:solidFill>
                    <a:srgbClr val="0085C7"/>
                  </a:solidFill>
                </a:rPr>
                <a:t>DATA TECHNOLOGIES DIGITALISATION    </a:t>
              </a:r>
              <a:endPara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0085C7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MODULE 1 LECTURE 2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" y="2320063"/>
              <a:ext cx="12191999" cy="11499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BIG DATA &amp; DATASCIENCE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FOR BUSINESS SOLUTIONS</a:t>
              </a: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6645" y="6164982"/>
            <a:ext cx="1404000" cy="53978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21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089" y="6242978"/>
            <a:ext cx="1044000" cy="46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591525" y="130420"/>
            <a:ext cx="900895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Chabane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HIMMI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rgbClr val="0085C7"/>
                </a:solidFill>
                <a:effectLst/>
                <a:uLnTx/>
                <a:uFillTx/>
              </a:rPr>
              <a:t>  </a:t>
            </a:r>
            <a:r>
              <a:rPr kumimoji="0" lang="fr-F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Gabriel ROUSSEAU    Armel FOTSHE   Guillaume MALOD    Valery FARCY    Karim HEDEOUD-PERROT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30909"/>
            <a:ext cx="4183679" cy="55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03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3756026" y="2830773"/>
            <a:ext cx="8435976" cy="1925821"/>
            <a:chOff x="1" y="2320063"/>
            <a:chExt cx="12192000" cy="1925822"/>
          </a:xfrm>
          <a:noFill/>
        </p:grpSpPr>
        <p:sp>
          <p:nvSpPr>
            <p:cNvPr id="10" name="Rectangle 9"/>
            <p:cNvSpPr/>
            <p:nvPr/>
          </p:nvSpPr>
          <p:spPr>
            <a:xfrm>
              <a:off x="1" y="3335517"/>
              <a:ext cx="12192000" cy="9103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fr-FR" sz="2400" b="1" kern="0" dirty="0">
                  <a:solidFill>
                    <a:srgbClr val="0085C7"/>
                  </a:solidFill>
                </a:rPr>
                <a:t>BACK FRONT SLIDES   </a:t>
              </a:r>
              <a:endPara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0085C7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MODULE 1 LECTURE 2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" y="2320063"/>
              <a:ext cx="12191999" cy="11499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BIG DATA &amp; DATASCIENCE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FOR BUSINESS SOLUTIONS</a:t>
              </a:r>
            </a:p>
          </p:txBody>
        </p:sp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22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909"/>
            <a:ext cx="4183679" cy="55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2320663" y="2889348"/>
            <a:ext cx="1719645" cy="978176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Business units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Support units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Employees</a:t>
              </a:r>
            </a:p>
            <a:p>
              <a:pPr>
                <a:buFontTx/>
                <a:buChar char="•"/>
                <a:defRPr/>
              </a:pPr>
              <a:endParaRPr lang="en-US" sz="1067" b="1"/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Align the organization</a:t>
              </a:r>
            </a:p>
          </p:txBody>
        </p:sp>
      </p:grpSp>
      <p:grpSp>
        <p:nvGrpSpPr>
          <p:cNvPr id="23" name="Group 18"/>
          <p:cNvGrpSpPr>
            <a:grpSpLocks/>
          </p:cNvGrpSpPr>
          <p:nvPr/>
        </p:nvGrpSpPr>
        <p:grpSpPr bwMode="auto">
          <a:xfrm>
            <a:off x="3783224" y="1293543"/>
            <a:ext cx="1719645" cy="976608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067" b="1"/>
                <a:t> Strategy map / themes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Measures / targets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Initiatives portfolios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Funding / stratex</a:t>
              </a: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Plan the strategy</a:t>
              </a:r>
            </a:p>
          </p:txBody>
        </p:sp>
      </p:grpSp>
      <p:grpSp>
        <p:nvGrpSpPr>
          <p:cNvPr id="26" name="Group 21"/>
          <p:cNvGrpSpPr>
            <a:grpSpLocks/>
          </p:cNvGrpSpPr>
          <p:nvPr/>
        </p:nvGrpSpPr>
        <p:grpSpPr bwMode="auto">
          <a:xfrm>
            <a:off x="6608020" y="1293543"/>
            <a:ext cx="1719645" cy="976608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 dirty="0"/>
                <a:t> </a:t>
              </a:r>
              <a:r>
                <a:rPr lang="en-US" sz="1067" b="1" dirty="0"/>
                <a:t>Mission, values, vision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Sales planning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Strategic analysis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Strategy formulation</a:t>
              </a: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Develop strategy</a:t>
              </a:r>
            </a:p>
          </p:txBody>
        </p:sp>
      </p:grpSp>
      <p:grpSp>
        <p:nvGrpSpPr>
          <p:cNvPr id="29" name="Group 24"/>
          <p:cNvGrpSpPr>
            <a:grpSpLocks/>
          </p:cNvGrpSpPr>
          <p:nvPr/>
        </p:nvGrpSpPr>
        <p:grpSpPr bwMode="auto">
          <a:xfrm>
            <a:off x="2319096" y="4809646"/>
            <a:ext cx="1719645" cy="976609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 dirty="0"/>
                <a:t> </a:t>
              </a:r>
              <a:r>
                <a:rPr lang="en-US" sz="1067" b="1" dirty="0"/>
                <a:t>Key process improvement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Sales planning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Resource capacity plan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Budgeting</a:t>
              </a: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Plan operation</a:t>
              </a:r>
            </a:p>
          </p:txBody>
        </p:sp>
      </p:grpSp>
      <p:grpSp>
        <p:nvGrpSpPr>
          <p:cNvPr id="32" name="Group 27"/>
          <p:cNvGrpSpPr>
            <a:grpSpLocks/>
          </p:cNvGrpSpPr>
          <p:nvPr/>
        </p:nvGrpSpPr>
        <p:grpSpPr bwMode="auto">
          <a:xfrm>
            <a:off x="8092527" y="2890917"/>
            <a:ext cx="1719645" cy="976609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Profitability analysis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Strategy correlations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Emerging strategies</a:t>
              </a:r>
            </a:p>
            <a:p>
              <a:pPr>
                <a:buFontTx/>
                <a:buChar char="•"/>
                <a:defRPr/>
              </a:pPr>
              <a:endParaRPr lang="en-US" sz="1067" b="1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Test &amp; validate</a:t>
              </a:r>
            </a:p>
          </p:txBody>
        </p:sp>
      </p:grpSp>
      <p:grpSp>
        <p:nvGrpSpPr>
          <p:cNvPr id="35" name="Group 30"/>
          <p:cNvGrpSpPr>
            <a:grpSpLocks/>
          </p:cNvGrpSpPr>
          <p:nvPr/>
        </p:nvGrpSpPr>
        <p:grpSpPr bwMode="auto">
          <a:xfrm>
            <a:off x="8092527" y="4801808"/>
            <a:ext cx="1719645" cy="976608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Strategy reviews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Operation reviews</a:t>
              </a:r>
            </a:p>
            <a:p>
              <a:pPr>
                <a:buFontTx/>
                <a:buChar char="•"/>
                <a:defRPr/>
              </a:pPr>
              <a:endParaRPr lang="en-US" sz="1067" b="1"/>
            </a:p>
            <a:p>
              <a:pPr>
                <a:buFontTx/>
                <a:buChar char="•"/>
                <a:defRPr/>
              </a:pPr>
              <a:endParaRPr lang="en-US" sz="1067" b="1"/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Monitor &amp; learn</a:t>
              </a:r>
            </a:p>
          </p:txBody>
        </p:sp>
      </p:grpSp>
      <p:sp>
        <p:nvSpPr>
          <p:cNvPr id="38" name="Oval 33"/>
          <p:cNvSpPr>
            <a:spLocks noChangeArrowheads="1"/>
          </p:cNvSpPr>
          <p:nvPr/>
        </p:nvSpPr>
        <p:spPr bwMode="auto">
          <a:xfrm>
            <a:off x="5118100" y="4792134"/>
            <a:ext cx="1924051" cy="126153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67" b="1" dirty="0"/>
              <a:t>Execution</a:t>
            </a:r>
            <a:endParaRPr lang="en-US" sz="1467" dirty="0"/>
          </a:p>
          <a:p>
            <a:pPr>
              <a:defRPr/>
            </a:pPr>
            <a:endParaRPr lang="en-US" sz="1867" dirty="0"/>
          </a:p>
          <a:p>
            <a:pPr>
              <a:defRPr/>
            </a:pPr>
            <a:endParaRPr lang="en-US" sz="2667" dirty="0"/>
          </a:p>
          <a:p>
            <a:pPr>
              <a:defRPr/>
            </a:pPr>
            <a:endParaRPr lang="en-US" sz="1467" dirty="0"/>
          </a:p>
        </p:txBody>
      </p:sp>
      <p:sp>
        <p:nvSpPr>
          <p:cNvPr id="39" name="AutoShape 35"/>
          <p:cNvSpPr>
            <a:spLocks noChangeArrowheads="1"/>
          </p:cNvSpPr>
          <p:nvPr/>
        </p:nvSpPr>
        <p:spPr bwMode="auto">
          <a:xfrm>
            <a:off x="5543551" y="5552018"/>
            <a:ext cx="1064683" cy="336549"/>
          </a:xfrm>
          <a:prstGeom prst="chevron">
            <a:avLst>
              <a:gd name="adj" fmla="val 36841"/>
            </a:avLst>
          </a:prstGeom>
          <a:solidFill>
            <a:srgbClr val="C2CED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/>
              <a:t>Initiatives</a:t>
            </a:r>
          </a:p>
        </p:txBody>
      </p:sp>
      <p:sp>
        <p:nvSpPr>
          <p:cNvPr id="40" name="AutoShape 38"/>
          <p:cNvSpPr>
            <a:spLocks noChangeArrowheads="1"/>
          </p:cNvSpPr>
          <p:nvPr/>
        </p:nvSpPr>
        <p:spPr bwMode="auto">
          <a:xfrm>
            <a:off x="5543551" y="5128685"/>
            <a:ext cx="1064683" cy="334433"/>
          </a:xfrm>
          <a:prstGeom prst="chevron">
            <a:avLst>
              <a:gd name="adj" fmla="val 36841"/>
            </a:avLst>
          </a:prstGeom>
          <a:solidFill>
            <a:srgbClr val="C2CED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/>
              <a:t>Process</a:t>
            </a:r>
          </a:p>
        </p:txBody>
      </p:sp>
      <p:cxnSp>
        <p:nvCxnSpPr>
          <p:cNvPr id="41" name="AutoShape 39"/>
          <p:cNvCxnSpPr>
            <a:cxnSpLocks noChangeShapeType="1"/>
            <a:stCxn id="24" idx="1"/>
            <a:endCxn id="22" idx="0"/>
          </p:cNvCxnSpPr>
          <p:nvPr/>
        </p:nvCxnSpPr>
        <p:spPr bwMode="auto">
          <a:xfrm rot="10800000" flipV="1">
            <a:off x="3181351" y="1909234"/>
            <a:ext cx="601133" cy="98001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2" name="AutoShape 40"/>
          <p:cNvCxnSpPr>
            <a:cxnSpLocks noChangeShapeType="1"/>
          </p:cNvCxnSpPr>
          <p:nvPr/>
        </p:nvCxnSpPr>
        <p:spPr bwMode="auto">
          <a:xfrm rot="5400000">
            <a:off x="2709334" y="4337051"/>
            <a:ext cx="941916" cy="2117"/>
          </a:xfrm>
          <a:prstGeom prst="bentConnector3">
            <a:avLst>
              <a:gd name="adj1" fmla="val 49917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3" name="AutoShape 41"/>
          <p:cNvCxnSpPr>
            <a:cxnSpLocks noChangeShapeType="1"/>
          </p:cNvCxnSpPr>
          <p:nvPr/>
        </p:nvCxnSpPr>
        <p:spPr bwMode="auto">
          <a:xfrm rot="10800000">
            <a:off x="5503334" y="1909233"/>
            <a:ext cx="1104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4" name="AutoShape 42"/>
          <p:cNvCxnSpPr>
            <a:cxnSpLocks noChangeShapeType="1"/>
            <a:stCxn id="30" idx="3"/>
            <a:endCxn id="38" idx="2"/>
          </p:cNvCxnSpPr>
          <p:nvPr/>
        </p:nvCxnSpPr>
        <p:spPr bwMode="auto">
          <a:xfrm flipV="1">
            <a:off x="4038601" y="5422900"/>
            <a:ext cx="1079500" cy="211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5" name="AutoShape 43"/>
          <p:cNvCxnSpPr>
            <a:cxnSpLocks noChangeShapeType="1"/>
            <a:stCxn id="38" idx="6"/>
          </p:cNvCxnSpPr>
          <p:nvPr/>
        </p:nvCxnSpPr>
        <p:spPr bwMode="auto">
          <a:xfrm flipV="1">
            <a:off x="7050617" y="5420785"/>
            <a:ext cx="1041400" cy="2116"/>
          </a:xfrm>
          <a:prstGeom prst="bentConnector3">
            <a:avLst>
              <a:gd name="adj1" fmla="val 4954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6" name="AutoShape 44"/>
          <p:cNvCxnSpPr>
            <a:cxnSpLocks noChangeShapeType="1"/>
          </p:cNvCxnSpPr>
          <p:nvPr/>
        </p:nvCxnSpPr>
        <p:spPr bwMode="auto">
          <a:xfrm rot="16200000">
            <a:off x="8485717" y="4334935"/>
            <a:ext cx="93556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AutoShape 45"/>
          <p:cNvCxnSpPr>
            <a:cxnSpLocks noChangeShapeType="1"/>
          </p:cNvCxnSpPr>
          <p:nvPr/>
        </p:nvCxnSpPr>
        <p:spPr bwMode="auto">
          <a:xfrm rot="5400000" flipH="1">
            <a:off x="8149167" y="2087034"/>
            <a:ext cx="982133" cy="62653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1522" name="Group 46"/>
          <p:cNvGrpSpPr>
            <a:grpSpLocks/>
          </p:cNvGrpSpPr>
          <p:nvPr/>
        </p:nvGrpSpPr>
        <p:grpSpPr bwMode="auto">
          <a:xfrm>
            <a:off x="5346701" y="2440518"/>
            <a:ext cx="1452033" cy="910167"/>
            <a:chOff x="662" y="3126"/>
            <a:chExt cx="1273" cy="688"/>
          </a:xfrm>
        </p:grpSpPr>
        <p:sp>
          <p:nvSpPr>
            <p:cNvPr id="49" name="AutoShape 47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rgbClr val="B5D3B5"/>
              </a:solidFill>
              <a:round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Strategy map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Balanced Scorecard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Stratex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B5D3B5"/>
            </a:solidFill>
            <a:ln w="9525">
              <a:solidFill>
                <a:srgbClr val="B5D3B5"/>
              </a:solidFill>
              <a:miter lim="800000"/>
              <a:headEnd/>
              <a:tailEnd/>
            </a:ln>
          </p:spPr>
          <p:txBody>
            <a:bodyPr wrap="none" lIns="72000" rIns="72000" anchor="ctr"/>
            <a:lstStyle/>
            <a:p>
              <a:pPr algn="ctr">
                <a:defRPr/>
              </a:pPr>
              <a:r>
                <a:rPr lang="en-US" sz="1400" b="1" dirty="0"/>
                <a:t>Strategic plan</a:t>
              </a:r>
            </a:p>
          </p:txBody>
        </p:sp>
      </p:grpSp>
      <p:grpSp>
        <p:nvGrpSpPr>
          <p:cNvPr id="21523" name="Group 52"/>
          <p:cNvGrpSpPr>
            <a:grpSpLocks/>
          </p:cNvGrpSpPr>
          <p:nvPr/>
        </p:nvGrpSpPr>
        <p:grpSpPr bwMode="auto">
          <a:xfrm>
            <a:off x="5334001" y="3604685"/>
            <a:ext cx="1454151" cy="910167"/>
            <a:chOff x="2298" y="2528"/>
            <a:chExt cx="1012" cy="623"/>
          </a:xfrm>
        </p:grpSpPr>
        <p:sp>
          <p:nvSpPr>
            <p:cNvPr id="52" name="AutoShape 50"/>
            <p:cNvSpPr>
              <a:spLocks noChangeArrowheads="1"/>
            </p:cNvSpPr>
            <p:nvPr/>
          </p:nvSpPr>
          <p:spPr bwMode="auto">
            <a:xfrm>
              <a:off x="2298" y="2690"/>
              <a:ext cx="1012" cy="461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rgbClr val="B5D3B5"/>
              </a:solidFill>
              <a:round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Dashboard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Sales forecast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Resource requirement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Budgets</a:t>
              </a: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298" y="2528"/>
              <a:ext cx="1012" cy="162"/>
            </a:xfrm>
            <a:prstGeom prst="rect">
              <a:avLst/>
            </a:prstGeom>
            <a:solidFill>
              <a:srgbClr val="B5D3B5"/>
            </a:solidFill>
            <a:ln w="9525">
              <a:solidFill>
                <a:srgbClr val="B5D3B5"/>
              </a:solidFill>
              <a:miter lim="800000"/>
              <a:headEnd/>
              <a:tailEnd/>
            </a:ln>
          </p:spPr>
          <p:txBody>
            <a:bodyPr wrap="none" lIns="72000" rIns="72000" anchor="ctr"/>
            <a:lstStyle/>
            <a:p>
              <a:pPr algn="ctr">
                <a:defRPr/>
              </a:pPr>
              <a:r>
                <a:rPr lang="en-US" sz="1400" b="1" dirty="0"/>
                <a:t>Operating plan</a:t>
              </a:r>
            </a:p>
          </p:txBody>
        </p:sp>
      </p:grpSp>
      <p:cxnSp>
        <p:nvCxnSpPr>
          <p:cNvPr id="21524" name="AutoShape 53"/>
          <p:cNvCxnSpPr>
            <a:cxnSpLocks noChangeShapeType="1"/>
          </p:cNvCxnSpPr>
          <p:nvPr/>
        </p:nvCxnSpPr>
        <p:spPr bwMode="auto">
          <a:xfrm rot="16200000" flipH="1">
            <a:off x="4850342" y="2064810"/>
            <a:ext cx="289983" cy="702733"/>
          </a:xfrm>
          <a:prstGeom prst="bentConnector2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5" name="AutoShape 54"/>
          <p:cNvCxnSpPr>
            <a:cxnSpLocks noChangeShapeType="1"/>
          </p:cNvCxnSpPr>
          <p:nvPr/>
        </p:nvCxnSpPr>
        <p:spPr bwMode="auto">
          <a:xfrm flipV="1">
            <a:off x="4040718" y="3014134"/>
            <a:ext cx="1305983" cy="2117"/>
          </a:xfrm>
          <a:prstGeom prst="bentConnector3">
            <a:avLst>
              <a:gd name="adj1" fmla="val 4994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6" name="AutoShape 55"/>
          <p:cNvCxnSpPr>
            <a:cxnSpLocks noChangeShapeType="1"/>
            <a:stCxn id="21527" idx="3"/>
          </p:cNvCxnSpPr>
          <p:nvPr/>
        </p:nvCxnSpPr>
        <p:spPr bwMode="auto">
          <a:xfrm flipV="1">
            <a:off x="4019552" y="4180418"/>
            <a:ext cx="1314449" cy="1035049"/>
          </a:xfrm>
          <a:prstGeom prst="bentConnector3">
            <a:avLst>
              <a:gd name="adj1" fmla="val 66704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7" name="Rectangle 58"/>
          <p:cNvSpPr>
            <a:spLocks noChangeArrowheads="1"/>
          </p:cNvSpPr>
          <p:nvPr/>
        </p:nvSpPr>
        <p:spPr bwMode="auto">
          <a:xfrm>
            <a:off x="3784601" y="5149851"/>
            <a:ext cx="234951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21528" name="Rectangle 60"/>
          <p:cNvSpPr>
            <a:spLocks noChangeArrowheads="1"/>
          </p:cNvSpPr>
          <p:nvPr/>
        </p:nvSpPr>
        <p:spPr bwMode="auto">
          <a:xfrm>
            <a:off x="5346701" y="3145367"/>
            <a:ext cx="234951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cxnSp>
        <p:nvCxnSpPr>
          <p:cNvPr id="21529" name="AutoShape 62"/>
          <p:cNvCxnSpPr>
            <a:cxnSpLocks noChangeShapeType="1"/>
            <a:stCxn id="21528" idx="1"/>
          </p:cNvCxnSpPr>
          <p:nvPr/>
        </p:nvCxnSpPr>
        <p:spPr bwMode="auto">
          <a:xfrm rot="10800000" flipV="1">
            <a:off x="4038601" y="3210984"/>
            <a:ext cx="1308100" cy="1725083"/>
          </a:xfrm>
          <a:prstGeom prst="bentConnector3">
            <a:avLst>
              <a:gd name="adj1" fmla="val 52755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0" name="AutoShape 63"/>
          <p:cNvCxnSpPr>
            <a:cxnSpLocks noChangeShapeType="1"/>
          </p:cNvCxnSpPr>
          <p:nvPr/>
        </p:nvCxnSpPr>
        <p:spPr bwMode="auto">
          <a:xfrm>
            <a:off x="6798734" y="3014134"/>
            <a:ext cx="1293284" cy="4233"/>
          </a:xfrm>
          <a:prstGeom prst="bentConnector3">
            <a:avLst>
              <a:gd name="adj1" fmla="val 4994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1" name="AutoShape 64"/>
          <p:cNvCxnSpPr>
            <a:cxnSpLocks noChangeShapeType="1"/>
            <a:endCxn id="21533" idx="1"/>
          </p:cNvCxnSpPr>
          <p:nvPr/>
        </p:nvCxnSpPr>
        <p:spPr bwMode="auto">
          <a:xfrm>
            <a:off x="6788151" y="4180417"/>
            <a:ext cx="1303867" cy="1013883"/>
          </a:xfrm>
          <a:prstGeom prst="bentConnector3">
            <a:avLst>
              <a:gd name="adj1" fmla="val 3125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32" name="Rectangle 65"/>
          <p:cNvSpPr>
            <a:spLocks noChangeArrowheads="1"/>
          </p:cNvSpPr>
          <p:nvPr/>
        </p:nvSpPr>
        <p:spPr bwMode="auto">
          <a:xfrm>
            <a:off x="6568018" y="3141134"/>
            <a:ext cx="234949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21533" name="Rectangle 66"/>
          <p:cNvSpPr>
            <a:spLocks noChangeArrowheads="1"/>
          </p:cNvSpPr>
          <p:nvPr/>
        </p:nvSpPr>
        <p:spPr bwMode="auto">
          <a:xfrm>
            <a:off x="8092018" y="5128685"/>
            <a:ext cx="234949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cxnSp>
        <p:nvCxnSpPr>
          <p:cNvPr id="21534" name="AutoShape 67"/>
          <p:cNvCxnSpPr>
            <a:cxnSpLocks noChangeShapeType="1"/>
            <a:stCxn id="21532" idx="3"/>
          </p:cNvCxnSpPr>
          <p:nvPr/>
        </p:nvCxnSpPr>
        <p:spPr bwMode="auto">
          <a:xfrm>
            <a:off x="6802967" y="3206751"/>
            <a:ext cx="1289051" cy="1722967"/>
          </a:xfrm>
          <a:prstGeom prst="bentConnector3">
            <a:avLst>
              <a:gd name="adj1" fmla="val 4994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Oval 68"/>
          <p:cNvSpPr>
            <a:spLocks noChangeAspect="1" noChangeArrowheads="1"/>
          </p:cNvSpPr>
          <p:nvPr/>
        </p:nvSpPr>
        <p:spPr bwMode="auto">
          <a:xfrm>
            <a:off x="6553200" y="1071034"/>
            <a:ext cx="254000" cy="2561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2400" rIns="62400" anchor="ctr"/>
          <a:lstStyle/>
          <a:p>
            <a:pPr algn="ctr">
              <a:defRPr/>
            </a:pPr>
            <a:r>
              <a:rPr lang="en-US" sz="1400" b="1"/>
              <a:t>1</a:t>
            </a:r>
          </a:p>
        </p:txBody>
      </p:sp>
      <p:sp>
        <p:nvSpPr>
          <p:cNvPr id="66" name="Oval 69"/>
          <p:cNvSpPr>
            <a:spLocks noChangeAspect="1" noChangeArrowheads="1"/>
          </p:cNvSpPr>
          <p:nvPr/>
        </p:nvSpPr>
        <p:spPr bwMode="auto">
          <a:xfrm>
            <a:off x="3706285" y="1058333"/>
            <a:ext cx="256116" cy="254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2400" rIns="62400" anchor="ctr"/>
          <a:lstStyle/>
          <a:p>
            <a:pPr algn="ctr">
              <a:defRPr/>
            </a:pPr>
            <a:r>
              <a:rPr lang="en-US" sz="1400" b="1" dirty="0"/>
              <a:t>2</a:t>
            </a:r>
          </a:p>
        </p:txBody>
      </p:sp>
      <p:sp>
        <p:nvSpPr>
          <p:cNvPr id="67" name="Oval 71"/>
          <p:cNvSpPr>
            <a:spLocks noChangeAspect="1" noChangeArrowheads="1"/>
          </p:cNvSpPr>
          <p:nvPr/>
        </p:nvSpPr>
        <p:spPr bwMode="auto">
          <a:xfrm>
            <a:off x="2190751" y="4660900"/>
            <a:ext cx="256116" cy="2561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2400" rIns="62400" anchor="ctr"/>
          <a:lstStyle/>
          <a:p>
            <a:pPr algn="ctr">
              <a:defRPr/>
            </a:pPr>
            <a:r>
              <a:rPr lang="en-US" sz="1400" b="1" dirty="0"/>
              <a:t>4</a:t>
            </a:r>
          </a:p>
        </p:txBody>
      </p:sp>
      <p:sp>
        <p:nvSpPr>
          <p:cNvPr id="68" name="Oval 72"/>
          <p:cNvSpPr>
            <a:spLocks noChangeAspect="1" noChangeArrowheads="1"/>
          </p:cNvSpPr>
          <p:nvPr/>
        </p:nvSpPr>
        <p:spPr bwMode="auto">
          <a:xfrm>
            <a:off x="9683751" y="4618567"/>
            <a:ext cx="256116" cy="25611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2400" rIns="62400" anchor="ctr"/>
          <a:lstStyle/>
          <a:p>
            <a:pPr algn="ctr">
              <a:defRPr/>
            </a:pPr>
            <a:r>
              <a:rPr lang="en-US" sz="1400" b="1" dirty="0"/>
              <a:t>5</a:t>
            </a:r>
          </a:p>
        </p:txBody>
      </p:sp>
      <p:sp>
        <p:nvSpPr>
          <p:cNvPr id="69" name="Oval 73"/>
          <p:cNvSpPr>
            <a:spLocks noChangeAspect="1" noChangeArrowheads="1"/>
          </p:cNvSpPr>
          <p:nvPr/>
        </p:nvSpPr>
        <p:spPr bwMode="auto">
          <a:xfrm>
            <a:off x="9683751" y="2677585"/>
            <a:ext cx="256116" cy="2561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2400" rIns="62400" anchor="ctr"/>
          <a:lstStyle/>
          <a:p>
            <a:pPr algn="ctr">
              <a:defRPr/>
            </a:pPr>
            <a:r>
              <a:rPr lang="en-US" sz="1400" b="1" dirty="0"/>
              <a:t>6</a:t>
            </a:r>
          </a:p>
        </p:txBody>
      </p:sp>
      <p:sp>
        <p:nvSpPr>
          <p:cNvPr id="21540" name="Rectangle 74"/>
          <p:cNvSpPr>
            <a:spLocks noChangeArrowheads="1"/>
          </p:cNvSpPr>
          <p:nvPr/>
        </p:nvSpPr>
        <p:spPr bwMode="auto">
          <a:xfrm>
            <a:off x="5509684" y="3223685"/>
            <a:ext cx="237067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21541" name="Rectangle 75"/>
          <p:cNvSpPr>
            <a:spLocks noChangeArrowheads="1"/>
          </p:cNvSpPr>
          <p:nvPr/>
        </p:nvSpPr>
        <p:spPr bwMode="auto">
          <a:xfrm>
            <a:off x="6411384" y="3219452"/>
            <a:ext cx="234949" cy="13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21542" name="Rectangle 76"/>
          <p:cNvSpPr>
            <a:spLocks noChangeArrowheads="1"/>
          </p:cNvSpPr>
          <p:nvPr/>
        </p:nvSpPr>
        <p:spPr bwMode="auto">
          <a:xfrm>
            <a:off x="5509684" y="4385734"/>
            <a:ext cx="237067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21543" name="Rectangle 77"/>
          <p:cNvSpPr>
            <a:spLocks noChangeArrowheads="1"/>
          </p:cNvSpPr>
          <p:nvPr/>
        </p:nvSpPr>
        <p:spPr bwMode="auto">
          <a:xfrm>
            <a:off x="6411384" y="4385734"/>
            <a:ext cx="234949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21544" name="Rectangle 78"/>
          <p:cNvSpPr>
            <a:spLocks noChangeArrowheads="1"/>
          </p:cNvSpPr>
          <p:nvPr/>
        </p:nvSpPr>
        <p:spPr bwMode="auto">
          <a:xfrm>
            <a:off x="5511801" y="4866218"/>
            <a:ext cx="234951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21545" name="Rectangle 79"/>
          <p:cNvSpPr>
            <a:spLocks noChangeArrowheads="1"/>
          </p:cNvSpPr>
          <p:nvPr/>
        </p:nvSpPr>
        <p:spPr bwMode="auto">
          <a:xfrm>
            <a:off x="6409267" y="4861985"/>
            <a:ext cx="234951" cy="13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cxnSp>
        <p:nvCxnSpPr>
          <p:cNvPr id="21546" name="AutoShape 80"/>
          <p:cNvCxnSpPr>
            <a:cxnSpLocks noChangeShapeType="1"/>
            <a:stCxn id="21542" idx="2"/>
            <a:endCxn id="21544" idx="0"/>
          </p:cNvCxnSpPr>
          <p:nvPr/>
        </p:nvCxnSpPr>
        <p:spPr bwMode="auto">
          <a:xfrm rot="16200000" flipH="1">
            <a:off x="5453593" y="4689477"/>
            <a:ext cx="351367" cy="2116"/>
          </a:xfrm>
          <a:prstGeom prst="bentConnector3">
            <a:avLst>
              <a:gd name="adj1" fmla="val 5000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7" name="AutoShape 81"/>
          <p:cNvCxnSpPr>
            <a:cxnSpLocks noChangeShapeType="1"/>
            <a:stCxn id="21545" idx="0"/>
            <a:endCxn id="21543" idx="2"/>
          </p:cNvCxnSpPr>
          <p:nvPr/>
        </p:nvCxnSpPr>
        <p:spPr bwMode="auto">
          <a:xfrm rot="16200000">
            <a:off x="6353176" y="4687359"/>
            <a:ext cx="347133" cy="211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48" name="Rectangle 82"/>
          <p:cNvSpPr>
            <a:spLocks noChangeArrowheads="1"/>
          </p:cNvSpPr>
          <p:nvPr/>
        </p:nvSpPr>
        <p:spPr bwMode="auto">
          <a:xfrm>
            <a:off x="5511801" y="3600451"/>
            <a:ext cx="234951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21549" name="Rectangle 83"/>
          <p:cNvSpPr>
            <a:spLocks noChangeArrowheads="1"/>
          </p:cNvSpPr>
          <p:nvPr/>
        </p:nvSpPr>
        <p:spPr bwMode="auto">
          <a:xfrm>
            <a:off x="6409267" y="3602567"/>
            <a:ext cx="234951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cxnSp>
        <p:nvCxnSpPr>
          <p:cNvPr id="21550" name="AutoShape 84"/>
          <p:cNvCxnSpPr>
            <a:cxnSpLocks noChangeShapeType="1"/>
            <a:stCxn id="21549" idx="0"/>
            <a:endCxn id="21541" idx="2"/>
          </p:cNvCxnSpPr>
          <p:nvPr/>
        </p:nvCxnSpPr>
        <p:spPr bwMode="auto">
          <a:xfrm rot="16200000">
            <a:off x="6400801" y="3475567"/>
            <a:ext cx="251883" cy="2116"/>
          </a:xfrm>
          <a:prstGeom prst="bentConnector3">
            <a:avLst>
              <a:gd name="adj1" fmla="val 4969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1" name="AutoShape 85"/>
          <p:cNvCxnSpPr>
            <a:cxnSpLocks noChangeShapeType="1"/>
            <a:stCxn id="21540" idx="2"/>
            <a:endCxn id="21548" idx="0"/>
          </p:cNvCxnSpPr>
          <p:nvPr/>
        </p:nvCxnSpPr>
        <p:spPr bwMode="auto">
          <a:xfrm rot="16200000" flipH="1">
            <a:off x="5505451" y="3475567"/>
            <a:ext cx="247651" cy="2116"/>
          </a:xfrm>
          <a:prstGeom prst="bentConnector3">
            <a:avLst>
              <a:gd name="adj1" fmla="val 49681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52" name="Rectangle 86"/>
          <p:cNvSpPr>
            <a:spLocks noChangeArrowheads="1"/>
          </p:cNvSpPr>
          <p:nvPr/>
        </p:nvSpPr>
        <p:spPr bwMode="auto">
          <a:xfrm>
            <a:off x="6491818" y="4618567"/>
            <a:ext cx="613833" cy="17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r-FR" sz="1067" b="1"/>
              <a:t>Results</a:t>
            </a:r>
          </a:p>
        </p:txBody>
      </p:sp>
      <p:sp>
        <p:nvSpPr>
          <p:cNvPr id="21553" name="Rectangle 87"/>
          <p:cNvSpPr>
            <a:spLocks noChangeArrowheads="1"/>
          </p:cNvSpPr>
          <p:nvPr/>
        </p:nvSpPr>
        <p:spPr bwMode="auto">
          <a:xfrm>
            <a:off x="6525685" y="3390900"/>
            <a:ext cx="613833" cy="17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r-FR" sz="1067" b="1"/>
              <a:t>Results</a:t>
            </a:r>
          </a:p>
        </p:txBody>
      </p:sp>
      <p:sp>
        <p:nvSpPr>
          <p:cNvPr id="21554" name="Rectangle 88"/>
          <p:cNvSpPr>
            <a:spLocks noChangeArrowheads="1"/>
          </p:cNvSpPr>
          <p:nvPr/>
        </p:nvSpPr>
        <p:spPr bwMode="auto">
          <a:xfrm>
            <a:off x="7217834" y="2880784"/>
            <a:ext cx="8001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r-FR" sz="1067" b="1"/>
              <a:t>Performance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fr-FR" sz="1067" b="1"/>
              <a:t>measures</a:t>
            </a:r>
          </a:p>
        </p:txBody>
      </p:sp>
      <p:sp>
        <p:nvSpPr>
          <p:cNvPr id="21555" name="Rectangle 89"/>
          <p:cNvSpPr>
            <a:spLocks noChangeArrowheads="1"/>
          </p:cNvSpPr>
          <p:nvPr/>
        </p:nvSpPr>
        <p:spPr bwMode="auto">
          <a:xfrm>
            <a:off x="7215718" y="5046134"/>
            <a:ext cx="800100" cy="2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r-FR" sz="1067" b="1"/>
              <a:t>Performance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fr-FR" sz="1067" b="1"/>
              <a:t>measures</a:t>
            </a:r>
          </a:p>
        </p:txBody>
      </p:sp>
      <p:sp>
        <p:nvSpPr>
          <p:cNvPr id="86" name="Oval 70"/>
          <p:cNvSpPr>
            <a:spLocks noChangeAspect="1" noChangeArrowheads="1"/>
          </p:cNvSpPr>
          <p:nvPr/>
        </p:nvSpPr>
        <p:spPr bwMode="auto">
          <a:xfrm>
            <a:off x="2277534" y="2652185"/>
            <a:ext cx="256117" cy="25611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2400" rIns="62400" anchor="ctr"/>
          <a:lstStyle/>
          <a:p>
            <a:pPr algn="ctr">
              <a:defRPr/>
            </a:pPr>
            <a:r>
              <a:rPr lang="en-US" sz="1400" b="1" dirty="0"/>
              <a:t>3</a:t>
            </a:r>
          </a:p>
        </p:txBody>
      </p:sp>
      <p:sp>
        <p:nvSpPr>
          <p:cNvPr id="89" name="Pentagone 88"/>
          <p:cNvSpPr/>
          <p:nvPr/>
        </p:nvSpPr>
        <p:spPr>
          <a:xfrm flipH="1">
            <a:off x="8206317" y="1595967"/>
            <a:ext cx="556683" cy="215900"/>
          </a:xfrm>
          <a:prstGeom prst="homePlate">
            <a:avLst>
              <a:gd name="adj" fmla="val 3158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b="1" dirty="0"/>
              <a:t>SI</a:t>
            </a:r>
            <a:endParaRPr lang="fr-FR" sz="2400" b="1" dirty="0"/>
          </a:p>
        </p:txBody>
      </p:sp>
      <p:sp>
        <p:nvSpPr>
          <p:cNvPr id="92" name="Pentagone 91"/>
          <p:cNvSpPr/>
          <p:nvPr/>
        </p:nvSpPr>
        <p:spPr>
          <a:xfrm flipH="1">
            <a:off x="5384800" y="1591734"/>
            <a:ext cx="558800" cy="215900"/>
          </a:xfrm>
          <a:prstGeom prst="homePlate">
            <a:avLst>
              <a:gd name="adj" fmla="val 3158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b="1" dirty="0"/>
              <a:t>SI</a:t>
            </a:r>
            <a:endParaRPr lang="fr-FR" sz="2400" b="1" dirty="0"/>
          </a:p>
        </p:txBody>
      </p:sp>
      <p:sp>
        <p:nvSpPr>
          <p:cNvPr id="93" name="Pentagone 92"/>
          <p:cNvSpPr/>
          <p:nvPr/>
        </p:nvSpPr>
        <p:spPr>
          <a:xfrm flipH="1">
            <a:off x="9694334" y="3200401"/>
            <a:ext cx="556684" cy="215900"/>
          </a:xfrm>
          <a:prstGeom prst="homePlate">
            <a:avLst>
              <a:gd name="adj" fmla="val 3158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b="1" dirty="0"/>
              <a:t>SI</a:t>
            </a:r>
            <a:endParaRPr lang="fr-FR" sz="2400" b="1" dirty="0"/>
          </a:p>
        </p:txBody>
      </p:sp>
      <p:sp>
        <p:nvSpPr>
          <p:cNvPr id="94" name="Pentagone 93"/>
          <p:cNvSpPr/>
          <p:nvPr/>
        </p:nvSpPr>
        <p:spPr>
          <a:xfrm flipH="1">
            <a:off x="9694334" y="5107518"/>
            <a:ext cx="556684" cy="215900"/>
          </a:xfrm>
          <a:prstGeom prst="homePlate">
            <a:avLst>
              <a:gd name="adj" fmla="val 3158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b="1" dirty="0"/>
              <a:t>SI</a:t>
            </a:r>
            <a:endParaRPr lang="fr-FR" sz="2400" b="1" dirty="0"/>
          </a:p>
        </p:txBody>
      </p:sp>
      <p:sp>
        <p:nvSpPr>
          <p:cNvPr id="95" name="Pentagone 94"/>
          <p:cNvSpPr/>
          <p:nvPr/>
        </p:nvSpPr>
        <p:spPr>
          <a:xfrm>
            <a:off x="1877484" y="3204634"/>
            <a:ext cx="558800" cy="215900"/>
          </a:xfrm>
          <a:prstGeom prst="homePlate">
            <a:avLst>
              <a:gd name="adj" fmla="val 3158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b="1" dirty="0"/>
              <a:t>SI</a:t>
            </a:r>
            <a:endParaRPr lang="fr-FR" sz="2400" b="1" dirty="0"/>
          </a:p>
        </p:txBody>
      </p:sp>
      <p:sp>
        <p:nvSpPr>
          <p:cNvPr id="96" name="Pentagone 95"/>
          <p:cNvSpPr/>
          <p:nvPr/>
        </p:nvSpPr>
        <p:spPr>
          <a:xfrm>
            <a:off x="1883833" y="5105401"/>
            <a:ext cx="558800" cy="215900"/>
          </a:xfrm>
          <a:prstGeom prst="homePlate">
            <a:avLst>
              <a:gd name="adj" fmla="val 3158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b="1" dirty="0"/>
              <a:t>SI</a:t>
            </a:r>
            <a:endParaRPr lang="fr-FR" sz="2400" b="1" dirty="0"/>
          </a:p>
        </p:txBody>
      </p:sp>
      <p:sp>
        <p:nvSpPr>
          <p:cNvPr id="97" name="Pentagone 96"/>
          <p:cNvSpPr/>
          <p:nvPr/>
        </p:nvSpPr>
        <p:spPr>
          <a:xfrm>
            <a:off x="5223933" y="5355167"/>
            <a:ext cx="558800" cy="215900"/>
          </a:xfrm>
          <a:prstGeom prst="homePlate">
            <a:avLst>
              <a:gd name="adj" fmla="val 3158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b="1" dirty="0"/>
              <a:t>SI</a:t>
            </a:r>
            <a:endParaRPr lang="fr-FR" sz="2400" b="1" dirty="0"/>
          </a:p>
        </p:txBody>
      </p:sp>
      <p:grpSp>
        <p:nvGrpSpPr>
          <p:cNvPr id="21564" name="Groupe 90"/>
          <p:cNvGrpSpPr>
            <a:grpSpLocks/>
          </p:cNvGrpSpPr>
          <p:nvPr/>
        </p:nvGrpSpPr>
        <p:grpSpPr bwMode="auto">
          <a:xfrm>
            <a:off x="4233" y="0"/>
            <a:ext cx="6487584" cy="414867"/>
            <a:chOff x="3597" y="0"/>
            <a:chExt cx="4865378" cy="311230"/>
          </a:xfrm>
        </p:grpSpPr>
        <p:sp>
          <p:nvSpPr>
            <p:cNvPr id="98" name="Titre 1"/>
            <p:cNvSpPr txBox="1">
              <a:spLocks/>
            </p:cNvSpPr>
            <p:nvPr/>
          </p:nvSpPr>
          <p:spPr bwMode="auto">
            <a:xfrm>
              <a:off x="33758" y="0"/>
              <a:ext cx="4835217" cy="311230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  <p:txBody>
            <a:bodyPr tIns="96000" anchor="ctr"/>
            <a:lstStyle/>
            <a:p>
              <a:pPr>
                <a:defRPr/>
              </a:pPr>
              <a:r>
                <a:rPr lang="fr-FR" sz="2667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</a:rPr>
                <a:t>L’entreprise, sa stratégie, son </a:t>
              </a:r>
              <a:r>
                <a:rPr lang="fr-FR" sz="2667" b="1" kern="0" dirty="0">
                  <a:solidFill>
                    <a:srgbClr val="00B0F0"/>
                  </a:solidFill>
                  <a:latin typeface="+mj-lt"/>
                  <a:ea typeface="+mj-ea"/>
                </a:rPr>
                <a:t>S</a:t>
              </a:r>
              <a:r>
                <a:rPr lang="fr-FR" sz="2667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</a:rPr>
                <a:t>I</a:t>
              </a:r>
            </a:p>
          </p:txBody>
        </p:sp>
        <p:cxnSp>
          <p:nvCxnSpPr>
            <p:cNvPr id="99" name="Connecteur droit 98"/>
            <p:cNvCxnSpPr/>
            <p:nvPr/>
          </p:nvCxnSpPr>
          <p:spPr>
            <a:xfrm>
              <a:off x="3597" y="311230"/>
              <a:ext cx="341925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/>
          <p:cNvSpPr/>
          <p:nvPr/>
        </p:nvSpPr>
        <p:spPr bwMode="auto">
          <a:xfrm>
            <a:off x="186267" y="414867"/>
            <a:ext cx="2611967" cy="224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48000" anchor="ctr"/>
          <a:lstStyle/>
          <a:p>
            <a:pPr>
              <a:spcBef>
                <a:spcPct val="50000"/>
              </a:spcBef>
              <a:defRPr/>
            </a:pPr>
            <a:r>
              <a:rPr lang="fr-FR" sz="1333" b="1" kern="0" dirty="0">
                <a:solidFill>
                  <a:srgbClr val="00B0F0"/>
                </a:solidFill>
              </a:rPr>
              <a:t>Entreprise &amp; système d’information</a:t>
            </a:r>
          </a:p>
        </p:txBody>
      </p:sp>
    </p:spTree>
    <p:extLst>
      <p:ext uri="{BB962C8B-B14F-4D97-AF65-F5344CB8AC3E}">
        <p14:creationId xmlns:p14="http://schemas.microsoft.com/office/powerpoint/2010/main" val="241633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656167" y="2842685"/>
            <a:ext cx="1181100" cy="3678767"/>
          </a:xfrm>
          <a:prstGeom prst="roundRect">
            <a:avLst>
              <a:gd name="adj" fmla="val 9625"/>
            </a:avLst>
          </a:prstGeom>
          <a:solidFill>
            <a:schemeClr val="bg1"/>
          </a:solidFill>
          <a:ln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400"/>
          </a:p>
        </p:txBody>
      </p:sp>
      <p:sp>
        <p:nvSpPr>
          <p:cNvPr id="3" name="Ellipse 2"/>
          <p:cNvSpPr>
            <a:spLocks noChangeAspect="1"/>
          </p:cNvSpPr>
          <p:nvPr/>
        </p:nvSpPr>
        <p:spPr>
          <a:xfrm>
            <a:off x="4116918" y="1240367"/>
            <a:ext cx="1998133" cy="9271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fr-FR" sz="2400" b="1" dirty="0"/>
              <a:t>Entreprise</a:t>
            </a:r>
          </a:p>
        </p:txBody>
      </p:sp>
      <p:sp>
        <p:nvSpPr>
          <p:cNvPr id="4" name="Rectangle à coins arrondis 3"/>
          <p:cNvSpPr>
            <a:spLocks noChangeAspect="1"/>
          </p:cNvSpPr>
          <p:nvPr/>
        </p:nvSpPr>
        <p:spPr>
          <a:xfrm>
            <a:off x="6051551" y="2865967"/>
            <a:ext cx="1839383" cy="922867"/>
          </a:xfrm>
          <a:prstGeom prst="roundRect">
            <a:avLst>
              <a:gd name="adj" fmla="val 13227"/>
            </a:avLst>
          </a:prstGeom>
          <a:solidFill>
            <a:srgbClr val="CCFF6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96000" rIns="0" anchor="ctr"/>
          <a:lstStyle/>
          <a:p>
            <a:pPr algn="ctr">
              <a:defRPr/>
            </a:pPr>
            <a:r>
              <a:rPr lang="fr-FR" sz="2133" b="1" dirty="0">
                <a:solidFill>
                  <a:srgbClr val="669900"/>
                </a:solidFill>
              </a:rPr>
              <a:t>Innover</a:t>
            </a:r>
            <a:endParaRPr lang="fr-FR" sz="2667" b="1" dirty="0">
              <a:solidFill>
                <a:srgbClr val="669900"/>
              </a:solidFill>
            </a:endParaRPr>
          </a:p>
          <a:p>
            <a:pPr algn="ctr">
              <a:defRPr/>
            </a:pPr>
            <a:r>
              <a:rPr lang="fr-FR" sz="1867" b="1" dirty="0">
                <a:solidFill>
                  <a:srgbClr val="F8F8F8"/>
                </a:solidFill>
              </a:rPr>
              <a:t>Valeur, rapidité</a:t>
            </a:r>
          </a:p>
        </p:txBody>
      </p:sp>
      <p:cxnSp>
        <p:nvCxnSpPr>
          <p:cNvPr id="5" name="Connecteur en angle 4"/>
          <p:cNvCxnSpPr>
            <a:stCxn id="3" idx="4"/>
            <a:endCxn id="4" idx="0"/>
          </p:cNvCxnSpPr>
          <p:nvPr/>
        </p:nvCxnSpPr>
        <p:spPr>
          <a:xfrm rot="16200000" flipH="1">
            <a:off x="5694893" y="1588559"/>
            <a:ext cx="698500" cy="18563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83367" y="2853267"/>
            <a:ext cx="1805517" cy="950384"/>
          </a:xfrm>
          <a:prstGeom prst="roundRect">
            <a:avLst/>
          </a:prstGeom>
          <a:solidFill>
            <a:srgbClr val="9D9D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841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SzPct val="75000"/>
              <a:buFont typeface="Monotype Sorts" pitchFamily="2" charset="2"/>
              <a:buNone/>
              <a:defRPr/>
            </a:pPr>
            <a:endParaRPr lang="fr-FR" altLang="fr-FR" sz="2133">
              <a:latin typeface="Verdana" pitchFamily="34" charset="0"/>
            </a:endParaRPr>
          </a:p>
        </p:txBody>
      </p:sp>
      <p:sp>
        <p:nvSpPr>
          <p:cNvPr id="30727" name="Rectangle 5"/>
          <p:cNvSpPr>
            <a:spLocks noChangeArrowheads="1"/>
          </p:cNvSpPr>
          <p:nvPr/>
        </p:nvSpPr>
        <p:spPr bwMode="auto">
          <a:xfrm>
            <a:off x="2448984" y="2944284"/>
            <a:ext cx="1674283" cy="768349"/>
          </a:xfrm>
          <a:prstGeom prst="roundRect">
            <a:avLst>
              <a:gd name="adj" fmla="val 16667"/>
            </a:avLst>
          </a:prstGeom>
          <a:noFill/>
          <a:ln w="18415">
            <a:solidFill>
              <a:srgbClr val="9D9DFF"/>
            </a:solidFill>
            <a:miter lim="800000"/>
            <a:headEnd/>
            <a:tailEnd/>
          </a:ln>
          <a:effectLst>
            <a:prstShdw prst="shdw17" dist="17961" dir="13500000">
              <a:srgbClr val="5E5E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24000" rIns="0" bIns="24000" anchor="ctr"/>
          <a:lstStyle>
            <a:lvl1pPr>
              <a:tabLst>
                <a:tab pos="8102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8102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8102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8102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8102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02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02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02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02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SzPct val="75000"/>
              <a:buFont typeface="Monotype Sorts"/>
              <a:buNone/>
            </a:pPr>
            <a:r>
              <a:rPr lang="fr-FR" altLang="fr-FR" sz="2133" b="1">
                <a:solidFill>
                  <a:srgbClr val="003366"/>
                </a:solidFill>
              </a:rPr>
              <a:t>Industrialiser</a:t>
            </a:r>
            <a:endParaRPr lang="fr-FR" altLang="fr-FR" sz="2400" b="1">
              <a:solidFill>
                <a:srgbClr val="003366"/>
              </a:solidFill>
            </a:endParaRPr>
          </a:p>
          <a:p>
            <a:pPr algn="ctr" eaLnBrk="1" hangingPunct="1">
              <a:buSzPct val="75000"/>
              <a:buFont typeface="Monotype Sorts"/>
              <a:buNone/>
            </a:pPr>
            <a:r>
              <a:rPr lang="fr-FR" altLang="fr-FR" sz="1867" b="1">
                <a:solidFill>
                  <a:schemeClr val="bg1"/>
                </a:solidFill>
              </a:rPr>
              <a:t>Coût, maturité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2382747" y="3916771"/>
            <a:ext cx="1797165" cy="577268"/>
            <a:chOff x="2172657" y="1750787"/>
            <a:chExt cx="1475961" cy="777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172657" y="1750787"/>
              <a:ext cx="1475961" cy="777600"/>
            </a:xfrm>
            <a:prstGeom prst="homePlate">
              <a:avLst>
                <a:gd name="adj" fmla="val 28096"/>
              </a:avLst>
            </a:pr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841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SzPct val="75000"/>
                <a:buFont typeface="Monotype Sorts" pitchFamily="2" charset="2"/>
                <a:buNone/>
                <a:defRPr/>
              </a:pPr>
              <a:endParaRPr lang="fr-FR" altLang="fr-FR" sz="2133">
                <a:latin typeface="Verdana" pitchFamily="34" charset="0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226695" y="1826316"/>
              <a:ext cx="1367884" cy="626543"/>
            </a:xfrm>
            <a:prstGeom prst="homePlate">
              <a:avLst>
                <a:gd name="adj" fmla="val 31828"/>
              </a:avLst>
            </a:prstGeom>
            <a:noFill/>
            <a:ln w="18415">
              <a:solidFill>
                <a:srgbClr val="9D9DFF"/>
              </a:solidFill>
              <a:miter lim="800000"/>
              <a:headEnd/>
              <a:tailEnd/>
            </a:ln>
            <a:effectLst>
              <a:prstShdw prst="shdw17" dist="17961" dir="13500000">
                <a:srgbClr val="5E5E99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24000" rIns="0" bIns="0" anchor="ctr"/>
            <a:lstStyle>
              <a:lvl1pPr marL="177800" eaLnBrk="0" hangingPunct="0">
                <a:tabLst>
                  <a:tab pos="8102600" algn="l"/>
                </a:tabLs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1pPr>
              <a:lvl2pPr marL="742950" indent="-285750" eaLnBrk="0" hangingPunct="0">
                <a:tabLst>
                  <a:tab pos="8102600" algn="l"/>
                </a:tabLs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2pPr>
              <a:lvl3pPr marL="1143000" indent="-228600" eaLnBrk="0" hangingPunct="0">
                <a:tabLst>
                  <a:tab pos="8102600" algn="l"/>
                </a:tabLs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3pPr>
              <a:lvl4pPr marL="1600200" indent="-228600" eaLnBrk="0" hangingPunct="0">
                <a:tabLst>
                  <a:tab pos="8102600" algn="l"/>
                </a:tabLs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tabLst>
                  <a:tab pos="8102600" algn="l"/>
                </a:tabLs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02600" algn="l"/>
                </a:tabLs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02600" algn="l"/>
                </a:tabLs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02600" algn="l"/>
                </a:tabLs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102600" algn="l"/>
                </a:tabLst>
                <a:defRPr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algn="ctr" eaLnBrk="1" hangingPunct="1">
                <a:lnSpc>
                  <a:spcPts val="1600"/>
                </a:lnSpc>
                <a:buSzPct val="75000"/>
                <a:defRPr/>
              </a:pPr>
              <a:r>
                <a:rPr lang="fr-FR" altLang="fr-FR" sz="1867" b="1" dirty="0">
                  <a:solidFill>
                    <a:srgbClr val="003366"/>
                  </a:solidFill>
                </a:rPr>
                <a:t>Processus</a:t>
              </a:r>
            </a:p>
            <a:p>
              <a:pPr marL="0" algn="ctr" eaLnBrk="1" hangingPunct="1">
                <a:lnSpc>
                  <a:spcPts val="1600"/>
                </a:lnSpc>
                <a:buSzPct val="75000"/>
                <a:defRPr/>
              </a:pPr>
              <a:r>
                <a:rPr lang="fr-FR" altLang="fr-FR" sz="1867" b="1" dirty="0">
                  <a:solidFill>
                    <a:srgbClr val="003366"/>
                  </a:solidFill>
                </a:rPr>
                <a:t> matures</a:t>
              </a:r>
              <a:endParaRPr lang="fr-FR" altLang="fr-FR" sz="1867" b="1" dirty="0">
                <a:solidFill>
                  <a:srgbClr val="000099"/>
                </a:solidFill>
              </a:endParaRPr>
            </a:p>
          </p:txBody>
        </p:sp>
      </p:grpSp>
      <p:cxnSp>
        <p:nvCxnSpPr>
          <p:cNvPr id="11" name="Connecteur en angle 10"/>
          <p:cNvCxnSpPr>
            <a:stCxn id="3" idx="4"/>
            <a:endCxn id="6" idx="0"/>
          </p:cNvCxnSpPr>
          <p:nvPr/>
        </p:nvCxnSpPr>
        <p:spPr>
          <a:xfrm rot="5400000">
            <a:off x="3857625" y="1594908"/>
            <a:ext cx="685800" cy="1830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818" y="4599518"/>
            <a:ext cx="2214033" cy="169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1" name="Rectangle 12"/>
          <p:cNvSpPr>
            <a:spLocks noChangeArrowheads="1"/>
          </p:cNvSpPr>
          <p:nvPr/>
        </p:nvSpPr>
        <p:spPr bwMode="auto">
          <a:xfrm>
            <a:off x="2089065" y="6314017"/>
            <a:ext cx="2383538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fr-FR" altLang="fr-FR" sz="2133" b="1"/>
              <a:t>Stabilité &amp; contrôle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564387" y="6314017"/>
            <a:ext cx="284334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fr-FR" altLang="fr-FR" sz="2133" b="1"/>
              <a:t>Flexibilité &amp; autonomie</a:t>
            </a:r>
          </a:p>
        </p:txBody>
      </p:sp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6142567" y="4838701"/>
            <a:ext cx="1566333" cy="1587500"/>
            <a:chOff x="5265773" y="3379425"/>
            <a:chExt cx="1281053" cy="1296894"/>
          </a:xfrm>
        </p:grpSpPr>
        <p:pic>
          <p:nvPicPr>
            <p:cNvPr id="3076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504" y="3452813"/>
              <a:ext cx="1086264" cy="1081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Forme libre 16"/>
            <p:cNvSpPr/>
            <p:nvPr/>
          </p:nvSpPr>
          <p:spPr>
            <a:xfrm>
              <a:off x="5265773" y="3379425"/>
              <a:ext cx="1281053" cy="622509"/>
            </a:xfrm>
            <a:custGeom>
              <a:avLst/>
              <a:gdLst>
                <a:gd name="connsiteX0" fmla="*/ 119800 w 1281053"/>
                <a:gd name="connsiteY0" fmla="*/ 545889 h 622379"/>
                <a:gd name="connsiteX1" fmla="*/ 130230 w 1281053"/>
                <a:gd name="connsiteY1" fmla="*/ 528505 h 622379"/>
                <a:gd name="connsiteX2" fmla="*/ 137184 w 1281053"/>
                <a:gd name="connsiteY2" fmla="*/ 500691 h 622379"/>
                <a:gd name="connsiteX3" fmla="*/ 140660 w 1281053"/>
                <a:gd name="connsiteY3" fmla="*/ 490260 h 622379"/>
                <a:gd name="connsiteX4" fmla="*/ 144137 w 1281053"/>
                <a:gd name="connsiteY4" fmla="*/ 469399 h 622379"/>
                <a:gd name="connsiteX5" fmla="*/ 147614 w 1281053"/>
                <a:gd name="connsiteY5" fmla="*/ 452015 h 622379"/>
                <a:gd name="connsiteX6" fmla="*/ 154568 w 1281053"/>
                <a:gd name="connsiteY6" fmla="*/ 427678 h 622379"/>
                <a:gd name="connsiteX7" fmla="*/ 178905 w 1281053"/>
                <a:gd name="connsiteY7" fmla="*/ 392910 h 622379"/>
                <a:gd name="connsiteX8" fmla="*/ 185859 w 1281053"/>
                <a:gd name="connsiteY8" fmla="*/ 382479 h 622379"/>
                <a:gd name="connsiteX9" fmla="*/ 189336 w 1281053"/>
                <a:gd name="connsiteY9" fmla="*/ 372049 h 622379"/>
                <a:gd name="connsiteX10" fmla="*/ 196289 w 1281053"/>
                <a:gd name="connsiteY10" fmla="*/ 358142 h 622379"/>
                <a:gd name="connsiteX11" fmla="*/ 199766 w 1281053"/>
                <a:gd name="connsiteY11" fmla="*/ 333804 h 622379"/>
                <a:gd name="connsiteX12" fmla="*/ 206720 w 1281053"/>
                <a:gd name="connsiteY12" fmla="*/ 312943 h 622379"/>
                <a:gd name="connsiteX13" fmla="*/ 224104 w 1281053"/>
                <a:gd name="connsiteY13" fmla="*/ 281652 h 622379"/>
                <a:gd name="connsiteX14" fmla="*/ 255395 w 1281053"/>
                <a:gd name="connsiteY14" fmla="*/ 271221 h 622379"/>
                <a:gd name="connsiteX15" fmla="*/ 265825 w 1281053"/>
                <a:gd name="connsiteY15" fmla="*/ 267745 h 622379"/>
                <a:gd name="connsiteX16" fmla="*/ 276256 w 1281053"/>
                <a:gd name="connsiteY16" fmla="*/ 264268 h 622379"/>
                <a:gd name="connsiteX17" fmla="*/ 286686 w 1281053"/>
                <a:gd name="connsiteY17" fmla="*/ 257314 h 622379"/>
                <a:gd name="connsiteX18" fmla="*/ 300594 w 1281053"/>
                <a:gd name="connsiteY18" fmla="*/ 253837 h 622379"/>
                <a:gd name="connsiteX19" fmla="*/ 311024 w 1281053"/>
                <a:gd name="connsiteY19" fmla="*/ 250361 h 622379"/>
                <a:gd name="connsiteX20" fmla="*/ 446619 w 1281053"/>
                <a:gd name="connsiteY20" fmla="*/ 232977 h 622379"/>
                <a:gd name="connsiteX21" fmla="*/ 488341 w 1281053"/>
                <a:gd name="connsiteY21" fmla="*/ 229500 h 622379"/>
                <a:gd name="connsiteX22" fmla="*/ 519632 w 1281053"/>
                <a:gd name="connsiteY22" fmla="*/ 219069 h 622379"/>
                <a:gd name="connsiteX23" fmla="*/ 533540 w 1281053"/>
                <a:gd name="connsiteY23" fmla="*/ 215592 h 622379"/>
                <a:gd name="connsiteX24" fmla="*/ 543970 w 1281053"/>
                <a:gd name="connsiteY24" fmla="*/ 212116 h 622379"/>
                <a:gd name="connsiteX25" fmla="*/ 568308 w 1281053"/>
                <a:gd name="connsiteY25" fmla="*/ 198208 h 622379"/>
                <a:gd name="connsiteX26" fmla="*/ 578738 w 1281053"/>
                <a:gd name="connsiteY26" fmla="*/ 191255 h 622379"/>
                <a:gd name="connsiteX27" fmla="*/ 589168 w 1281053"/>
                <a:gd name="connsiteY27" fmla="*/ 187778 h 622379"/>
                <a:gd name="connsiteX28" fmla="*/ 627413 w 1281053"/>
                <a:gd name="connsiteY28" fmla="*/ 173871 h 622379"/>
                <a:gd name="connsiteX29" fmla="*/ 658705 w 1281053"/>
                <a:gd name="connsiteY29" fmla="*/ 159964 h 622379"/>
                <a:gd name="connsiteX30" fmla="*/ 669135 w 1281053"/>
                <a:gd name="connsiteY30" fmla="*/ 153010 h 622379"/>
                <a:gd name="connsiteX31" fmla="*/ 700426 w 1281053"/>
                <a:gd name="connsiteY31" fmla="*/ 146056 h 622379"/>
                <a:gd name="connsiteX32" fmla="*/ 714333 w 1281053"/>
                <a:gd name="connsiteY32" fmla="*/ 139103 h 622379"/>
                <a:gd name="connsiteX33" fmla="*/ 724764 w 1281053"/>
                <a:gd name="connsiteY33" fmla="*/ 135626 h 622379"/>
                <a:gd name="connsiteX34" fmla="*/ 735194 w 1281053"/>
                <a:gd name="connsiteY34" fmla="*/ 128672 h 622379"/>
                <a:gd name="connsiteX35" fmla="*/ 783870 w 1281053"/>
                <a:gd name="connsiteY35" fmla="*/ 132149 h 622379"/>
                <a:gd name="connsiteX36" fmla="*/ 804730 w 1281053"/>
                <a:gd name="connsiteY36" fmla="*/ 139103 h 622379"/>
                <a:gd name="connsiteX37" fmla="*/ 815161 w 1281053"/>
                <a:gd name="connsiteY37" fmla="*/ 142580 h 622379"/>
                <a:gd name="connsiteX38" fmla="*/ 825591 w 1281053"/>
                <a:gd name="connsiteY38" fmla="*/ 146056 h 622379"/>
                <a:gd name="connsiteX39" fmla="*/ 863836 w 1281053"/>
                <a:gd name="connsiteY39" fmla="*/ 149533 h 622379"/>
                <a:gd name="connsiteX40" fmla="*/ 874267 w 1281053"/>
                <a:gd name="connsiteY40" fmla="*/ 153010 h 622379"/>
                <a:gd name="connsiteX41" fmla="*/ 902081 w 1281053"/>
                <a:gd name="connsiteY41" fmla="*/ 159964 h 622379"/>
                <a:gd name="connsiteX42" fmla="*/ 912511 w 1281053"/>
                <a:gd name="connsiteY42" fmla="*/ 166917 h 622379"/>
                <a:gd name="connsiteX43" fmla="*/ 926419 w 1281053"/>
                <a:gd name="connsiteY43" fmla="*/ 187778 h 622379"/>
                <a:gd name="connsiteX44" fmla="*/ 929895 w 1281053"/>
                <a:gd name="connsiteY44" fmla="*/ 198208 h 622379"/>
                <a:gd name="connsiteX45" fmla="*/ 950756 w 1281053"/>
                <a:gd name="connsiteY45" fmla="*/ 215592 h 622379"/>
                <a:gd name="connsiteX46" fmla="*/ 978571 w 1281053"/>
                <a:gd name="connsiteY46" fmla="*/ 246884 h 622379"/>
                <a:gd name="connsiteX47" fmla="*/ 1016816 w 1281053"/>
                <a:gd name="connsiteY47" fmla="*/ 285129 h 622379"/>
                <a:gd name="connsiteX48" fmla="*/ 1030723 w 1281053"/>
                <a:gd name="connsiteY48" fmla="*/ 299036 h 622379"/>
                <a:gd name="connsiteX49" fmla="*/ 1065491 w 1281053"/>
                <a:gd name="connsiteY49" fmla="*/ 330327 h 622379"/>
                <a:gd name="connsiteX50" fmla="*/ 1072444 w 1281053"/>
                <a:gd name="connsiteY50" fmla="*/ 340758 h 622379"/>
                <a:gd name="connsiteX51" fmla="*/ 1093305 w 1281053"/>
                <a:gd name="connsiteY51" fmla="*/ 365095 h 622379"/>
                <a:gd name="connsiteX52" fmla="*/ 1107213 w 1281053"/>
                <a:gd name="connsiteY52" fmla="*/ 389433 h 622379"/>
                <a:gd name="connsiteX53" fmla="*/ 1128073 w 1281053"/>
                <a:gd name="connsiteY53" fmla="*/ 413770 h 622379"/>
                <a:gd name="connsiteX54" fmla="*/ 1145457 w 1281053"/>
                <a:gd name="connsiteY54" fmla="*/ 431154 h 622379"/>
                <a:gd name="connsiteX55" fmla="*/ 1162841 w 1281053"/>
                <a:gd name="connsiteY55" fmla="*/ 452015 h 622379"/>
                <a:gd name="connsiteX56" fmla="*/ 1169795 w 1281053"/>
                <a:gd name="connsiteY56" fmla="*/ 462446 h 622379"/>
                <a:gd name="connsiteX57" fmla="*/ 1180225 w 1281053"/>
                <a:gd name="connsiteY57" fmla="*/ 469399 h 622379"/>
                <a:gd name="connsiteX58" fmla="*/ 1190656 w 1281053"/>
                <a:gd name="connsiteY58" fmla="*/ 479830 h 622379"/>
                <a:gd name="connsiteX59" fmla="*/ 1204563 w 1281053"/>
                <a:gd name="connsiteY59" fmla="*/ 486783 h 622379"/>
                <a:gd name="connsiteX60" fmla="*/ 1228901 w 1281053"/>
                <a:gd name="connsiteY60" fmla="*/ 500691 h 622379"/>
                <a:gd name="connsiteX61" fmla="*/ 1249762 w 1281053"/>
                <a:gd name="connsiteY61" fmla="*/ 490260 h 622379"/>
                <a:gd name="connsiteX62" fmla="*/ 1270622 w 1281053"/>
                <a:gd name="connsiteY62" fmla="*/ 455492 h 622379"/>
                <a:gd name="connsiteX63" fmla="*/ 1274099 w 1281053"/>
                <a:gd name="connsiteY63" fmla="*/ 445062 h 622379"/>
                <a:gd name="connsiteX64" fmla="*/ 1277576 w 1281053"/>
                <a:gd name="connsiteY64" fmla="*/ 410294 h 622379"/>
                <a:gd name="connsiteX65" fmla="*/ 1281053 w 1281053"/>
                <a:gd name="connsiteY65" fmla="*/ 399863 h 622379"/>
                <a:gd name="connsiteX66" fmla="*/ 1277576 w 1281053"/>
                <a:gd name="connsiteY66" fmla="*/ 368572 h 622379"/>
                <a:gd name="connsiteX67" fmla="*/ 1274099 w 1281053"/>
                <a:gd name="connsiteY67" fmla="*/ 358142 h 622379"/>
                <a:gd name="connsiteX68" fmla="*/ 1249762 w 1281053"/>
                <a:gd name="connsiteY68" fmla="*/ 333804 h 622379"/>
                <a:gd name="connsiteX69" fmla="*/ 1211517 w 1281053"/>
                <a:gd name="connsiteY69" fmla="*/ 295559 h 622379"/>
                <a:gd name="connsiteX70" fmla="*/ 1197610 w 1281053"/>
                <a:gd name="connsiteY70" fmla="*/ 281652 h 622379"/>
                <a:gd name="connsiteX71" fmla="*/ 1183702 w 1281053"/>
                <a:gd name="connsiteY71" fmla="*/ 271221 h 622379"/>
                <a:gd name="connsiteX72" fmla="*/ 1162841 w 1281053"/>
                <a:gd name="connsiteY72" fmla="*/ 250361 h 622379"/>
                <a:gd name="connsiteX73" fmla="*/ 1138504 w 1281053"/>
                <a:gd name="connsiteY73" fmla="*/ 239930 h 622379"/>
                <a:gd name="connsiteX74" fmla="*/ 1096782 w 1281053"/>
                <a:gd name="connsiteY74" fmla="*/ 201685 h 622379"/>
                <a:gd name="connsiteX75" fmla="*/ 1072444 w 1281053"/>
                <a:gd name="connsiteY75" fmla="*/ 166917 h 622379"/>
                <a:gd name="connsiteX76" fmla="*/ 1055060 w 1281053"/>
                <a:gd name="connsiteY76" fmla="*/ 142580 h 622379"/>
                <a:gd name="connsiteX77" fmla="*/ 1051584 w 1281053"/>
                <a:gd name="connsiteY77" fmla="*/ 132149 h 622379"/>
                <a:gd name="connsiteX78" fmla="*/ 1048107 w 1281053"/>
                <a:gd name="connsiteY78" fmla="*/ 118242 h 622379"/>
                <a:gd name="connsiteX79" fmla="*/ 1020292 w 1281053"/>
                <a:gd name="connsiteY79" fmla="*/ 97381 h 622379"/>
                <a:gd name="connsiteX80" fmla="*/ 1009862 w 1281053"/>
                <a:gd name="connsiteY80" fmla="*/ 93904 h 622379"/>
                <a:gd name="connsiteX81" fmla="*/ 995955 w 1281053"/>
                <a:gd name="connsiteY81" fmla="*/ 86951 h 622379"/>
                <a:gd name="connsiteX82" fmla="*/ 957710 w 1281053"/>
                <a:gd name="connsiteY82" fmla="*/ 69567 h 622379"/>
                <a:gd name="connsiteX83" fmla="*/ 919465 w 1281053"/>
                <a:gd name="connsiteY83" fmla="*/ 45229 h 622379"/>
                <a:gd name="connsiteX84" fmla="*/ 905558 w 1281053"/>
                <a:gd name="connsiteY84" fmla="*/ 41752 h 622379"/>
                <a:gd name="connsiteX85" fmla="*/ 895127 w 1281053"/>
                <a:gd name="connsiteY85" fmla="*/ 34799 h 622379"/>
                <a:gd name="connsiteX86" fmla="*/ 867313 w 1281053"/>
                <a:gd name="connsiteY86" fmla="*/ 27845 h 622379"/>
                <a:gd name="connsiteX87" fmla="*/ 846452 w 1281053"/>
                <a:gd name="connsiteY87" fmla="*/ 17415 h 622379"/>
                <a:gd name="connsiteX88" fmla="*/ 829068 w 1281053"/>
                <a:gd name="connsiteY88" fmla="*/ 10461 h 622379"/>
                <a:gd name="connsiteX89" fmla="*/ 759532 w 1281053"/>
                <a:gd name="connsiteY89" fmla="*/ 6984 h 622379"/>
                <a:gd name="connsiteX90" fmla="*/ 731717 w 1281053"/>
                <a:gd name="connsiteY90" fmla="*/ 3507 h 622379"/>
                <a:gd name="connsiteX91" fmla="*/ 707380 w 1281053"/>
                <a:gd name="connsiteY91" fmla="*/ 31 h 622379"/>
                <a:gd name="connsiteX92" fmla="*/ 571784 w 1281053"/>
                <a:gd name="connsiteY92" fmla="*/ 10461 h 622379"/>
                <a:gd name="connsiteX93" fmla="*/ 547447 w 1281053"/>
                <a:gd name="connsiteY93" fmla="*/ 13938 h 622379"/>
                <a:gd name="connsiteX94" fmla="*/ 505725 w 1281053"/>
                <a:gd name="connsiteY94" fmla="*/ 17415 h 622379"/>
                <a:gd name="connsiteX95" fmla="*/ 415328 w 1281053"/>
                <a:gd name="connsiteY95" fmla="*/ 24368 h 622379"/>
                <a:gd name="connsiteX96" fmla="*/ 373606 w 1281053"/>
                <a:gd name="connsiteY96" fmla="*/ 31322 h 622379"/>
                <a:gd name="connsiteX97" fmla="*/ 349269 w 1281053"/>
                <a:gd name="connsiteY97" fmla="*/ 34799 h 622379"/>
                <a:gd name="connsiteX98" fmla="*/ 321454 w 1281053"/>
                <a:gd name="connsiteY98" fmla="*/ 45229 h 622379"/>
                <a:gd name="connsiteX99" fmla="*/ 311024 w 1281053"/>
                <a:gd name="connsiteY99" fmla="*/ 48706 h 622379"/>
                <a:gd name="connsiteX100" fmla="*/ 283210 w 1281053"/>
                <a:gd name="connsiteY100" fmla="*/ 52183 h 622379"/>
                <a:gd name="connsiteX101" fmla="*/ 265825 w 1281053"/>
                <a:gd name="connsiteY101" fmla="*/ 59136 h 622379"/>
                <a:gd name="connsiteX102" fmla="*/ 220627 w 1281053"/>
                <a:gd name="connsiteY102" fmla="*/ 66090 h 622379"/>
                <a:gd name="connsiteX103" fmla="*/ 199766 w 1281053"/>
                <a:gd name="connsiteY103" fmla="*/ 79997 h 622379"/>
                <a:gd name="connsiteX104" fmla="*/ 185859 w 1281053"/>
                <a:gd name="connsiteY104" fmla="*/ 83474 h 622379"/>
                <a:gd name="connsiteX105" fmla="*/ 171952 w 1281053"/>
                <a:gd name="connsiteY105" fmla="*/ 97381 h 622379"/>
                <a:gd name="connsiteX106" fmla="*/ 154568 w 1281053"/>
                <a:gd name="connsiteY106" fmla="*/ 118242 h 622379"/>
                <a:gd name="connsiteX107" fmla="*/ 144137 w 1281053"/>
                <a:gd name="connsiteY107" fmla="*/ 121719 h 622379"/>
                <a:gd name="connsiteX108" fmla="*/ 109369 w 1281053"/>
                <a:gd name="connsiteY108" fmla="*/ 173871 h 622379"/>
                <a:gd name="connsiteX109" fmla="*/ 91985 w 1281053"/>
                <a:gd name="connsiteY109" fmla="*/ 194732 h 622379"/>
                <a:gd name="connsiteX110" fmla="*/ 81555 w 1281053"/>
                <a:gd name="connsiteY110" fmla="*/ 215592 h 622379"/>
                <a:gd name="connsiteX111" fmla="*/ 71124 w 1281053"/>
                <a:gd name="connsiteY111" fmla="*/ 243407 h 622379"/>
                <a:gd name="connsiteX112" fmla="*/ 64171 w 1281053"/>
                <a:gd name="connsiteY112" fmla="*/ 253837 h 622379"/>
                <a:gd name="connsiteX113" fmla="*/ 57217 w 1281053"/>
                <a:gd name="connsiteY113" fmla="*/ 274698 h 622379"/>
                <a:gd name="connsiteX114" fmla="*/ 46787 w 1281053"/>
                <a:gd name="connsiteY114" fmla="*/ 292082 h 622379"/>
                <a:gd name="connsiteX115" fmla="*/ 39833 w 1281053"/>
                <a:gd name="connsiteY115" fmla="*/ 302513 h 622379"/>
                <a:gd name="connsiteX116" fmla="*/ 29403 w 1281053"/>
                <a:gd name="connsiteY116" fmla="*/ 333804 h 622379"/>
                <a:gd name="connsiteX117" fmla="*/ 22449 w 1281053"/>
                <a:gd name="connsiteY117" fmla="*/ 351188 h 622379"/>
                <a:gd name="connsiteX118" fmla="*/ 18972 w 1281053"/>
                <a:gd name="connsiteY118" fmla="*/ 361618 h 622379"/>
                <a:gd name="connsiteX119" fmla="*/ 5065 w 1281053"/>
                <a:gd name="connsiteY119" fmla="*/ 424201 h 622379"/>
                <a:gd name="connsiteX120" fmla="*/ 5065 w 1281053"/>
                <a:gd name="connsiteY120" fmla="*/ 580657 h 622379"/>
                <a:gd name="connsiteX121" fmla="*/ 15495 w 1281053"/>
                <a:gd name="connsiteY121" fmla="*/ 594564 h 622379"/>
                <a:gd name="connsiteX122" fmla="*/ 29403 w 1281053"/>
                <a:gd name="connsiteY122" fmla="*/ 604995 h 622379"/>
                <a:gd name="connsiteX123" fmla="*/ 50264 w 1281053"/>
                <a:gd name="connsiteY123" fmla="*/ 622379 h 622379"/>
                <a:gd name="connsiteX124" fmla="*/ 81555 w 1281053"/>
                <a:gd name="connsiteY124" fmla="*/ 618902 h 622379"/>
                <a:gd name="connsiteX125" fmla="*/ 102416 w 1281053"/>
                <a:gd name="connsiteY125" fmla="*/ 604995 h 622379"/>
                <a:gd name="connsiteX126" fmla="*/ 112846 w 1281053"/>
                <a:gd name="connsiteY126" fmla="*/ 598041 h 622379"/>
                <a:gd name="connsiteX127" fmla="*/ 119800 w 1281053"/>
                <a:gd name="connsiteY127" fmla="*/ 545889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1281053" h="622379">
                  <a:moveTo>
                    <a:pt x="119800" y="545889"/>
                  </a:moveTo>
                  <a:cubicBezTo>
                    <a:pt x="122697" y="534300"/>
                    <a:pt x="127804" y="534812"/>
                    <a:pt x="130230" y="528505"/>
                  </a:cubicBezTo>
                  <a:cubicBezTo>
                    <a:pt x="133661" y="519585"/>
                    <a:pt x="134163" y="509758"/>
                    <a:pt x="137184" y="500691"/>
                  </a:cubicBezTo>
                  <a:cubicBezTo>
                    <a:pt x="138343" y="497214"/>
                    <a:pt x="139865" y="493838"/>
                    <a:pt x="140660" y="490260"/>
                  </a:cubicBezTo>
                  <a:cubicBezTo>
                    <a:pt x="142189" y="483378"/>
                    <a:pt x="142876" y="476335"/>
                    <a:pt x="144137" y="469399"/>
                  </a:cubicBezTo>
                  <a:cubicBezTo>
                    <a:pt x="145194" y="463585"/>
                    <a:pt x="146332" y="457784"/>
                    <a:pt x="147614" y="452015"/>
                  </a:cubicBezTo>
                  <a:cubicBezTo>
                    <a:pt x="148281" y="449013"/>
                    <a:pt x="152417" y="431550"/>
                    <a:pt x="154568" y="427678"/>
                  </a:cubicBezTo>
                  <a:cubicBezTo>
                    <a:pt x="162561" y="413290"/>
                    <a:pt x="169790" y="405672"/>
                    <a:pt x="178905" y="392910"/>
                  </a:cubicBezTo>
                  <a:cubicBezTo>
                    <a:pt x="181334" y="389510"/>
                    <a:pt x="183990" y="386217"/>
                    <a:pt x="185859" y="382479"/>
                  </a:cubicBezTo>
                  <a:cubicBezTo>
                    <a:pt x="187498" y="379201"/>
                    <a:pt x="187892" y="375417"/>
                    <a:pt x="189336" y="372049"/>
                  </a:cubicBezTo>
                  <a:cubicBezTo>
                    <a:pt x="191378" y="367285"/>
                    <a:pt x="193971" y="362778"/>
                    <a:pt x="196289" y="358142"/>
                  </a:cubicBezTo>
                  <a:cubicBezTo>
                    <a:pt x="197448" y="350029"/>
                    <a:pt x="197923" y="341789"/>
                    <a:pt x="199766" y="333804"/>
                  </a:cubicBezTo>
                  <a:cubicBezTo>
                    <a:pt x="201414" y="326662"/>
                    <a:pt x="204402" y="319897"/>
                    <a:pt x="206720" y="312943"/>
                  </a:cubicBezTo>
                  <a:cubicBezTo>
                    <a:pt x="209781" y="303759"/>
                    <a:pt x="215139" y="284640"/>
                    <a:pt x="224104" y="281652"/>
                  </a:cubicBezTo>
                  <a:lnTo>
                    <a:pt x="255395" y="271221"/>
                  </a:lnTo>
                  <a:lnTo>
                    <a:pt x="265825" y="267745"/>
                  </a:lnTo>
                  <a:lnTo>
                    <a:pt x="276256" y="264268"/>
                  </a:lnTo>
                  <a:cubicBezTo>
                    <a:pt x="279733" y="261950"/>
                    <a:pt x="282845" y="258960"/>
                    <a:pt x="286686" y="257314"/>
                  </a:cubicBezTo>
                  <a:cubicBezTo>
                    <a:pt x="291078" y="255432"/>
                    <a:pt x="295999" y="255150"/>
                    <a:pt x="300594" y="253837"/>
                  </a:cubicBezTo>
                  <a:cubicBezTo>
                    <a:pt x="304118" y="252830"/>
                    <a:pt x="307547" y="251520"/>
                    <a:pt x="311024" y="250361"/>
                  </a:cubicBezTo>
                  <a:cubicBezTo>
                    <a:pt x="363721" y="215228"/>
                    <a:pt x="323531" y="236706"/>
                    <a:pt x="446619" y="232977"/>
                  </a:cubicBezTo>
                  <a:cubicBezTo>
                    <a:pt x="460526" y="231818"/>
                    <a:pt x="474493" y="231231"/>
                    <a:pt x="488341" y="229500"/>
                  </a:cubicBezTo>
                  <a:cubicBezTo>
                    <a:pt x="501672" y="227834"/>
                    <a:pt x="506472" y="223456"/>
                    <a:pt x="519632" y="219069"/>
                  </a:cubicBezTo>
                  <a:cubicBezTo>
                    <a:pt x="524165" y="217558"/>
                    <a:pt x="528945" y="216905"/>
                    <a:pt x="533540" y="215592"/>
                  </a:cubicBezTo>
                  <a:cubicBezTo>
                    <a:pt x="537064" y="214585"/>
                    <a:pt x="540493" y="213275"/>
                    <a:pt x="543970" y="212116"/>
                  </a:cubicBezTo>
                  <a:cubicBezTo>
                    <a:pt x="577591" y="186899"/>
                    <a:pt x="541766" y="211479"/>
                    <a:pt x="568308" y="198208"/>
                  </a:cubicBezTo>
                  <a:cubicBezTo>
                    <a:pt x="572045" y="196339"/>
                    <a:pt x="575001" y="193124"/>
                    <a:pt x="578738" y="191255"/>
                  </a:cubicBezTo>
                  <a:cubicBezTo>
                    <a:pt x="582016" y="189616"/>
                    <a:pt x="585800" y="189222"/>
                    <a:pt x="589168" y="187778"/>
                  </a:cubicBezTo>
                  <a:cubicBezTo>
                    <a:pt x="621344" y="173988"/>
                    <a:pt x="580640" y="187234"/>
                    <a:pt x="627413" y="173871"/>
                  </a:cubicBezTo>
                  <a:cubicBezTo>
                    <a:pt x="679038" y="142894"/>
                    <a:pt x="616926" y="177869"/>
                    <a:pt x="658705" y="159964"/>
                  </a:cubicBezTo>
                  <a:cubicBezTo>
                    <a:pt x="662546" y="158318"/>
                    <a:pt x="665294" y="154656"/>
                    <a:pt x="669135" y="153010"/>
                  </a:cubicBezTo>
                  <a:cubicBezTo>
                    <a:pt x="673431" y="151169"/>
                    <a:pt x="697332" y="146675"/>
                    <a:pt x="700426" y="146056"/>
                  </a:cubicBezTo>
                  <a:cubicBezTo>
                    <a:pt x="705062" y="143738"/>
                    <a:pt x="709569" y="141144"/>
                    <a:pt x="714333" y="139103"/>
                  </a:cubicBezTo>
                  <a:cubicBezTo>
                    <a:pt x="717702" y="137659"/>
                    <a:pt x="721486" y="137265"/>
                    <a:pt x="724764" y="135626"/>
                  </a:cubicBezTo>
                  <a:cubicBezTo>
                    <a:pt x="728501" y="133757"/>
                    <a:pt x="731717" y="130990"/>
                    <a:pt x="735194" y="128672"/>
                  </a:cubicBezTo>
                  <a:cubicBezTo>
                    <a:pt x="751419" y="129831"/>
                    <a:pt x="767783" y="129736"/>
                    <a:pt x="783870" y="132149"/>
                  </a:cubicBezTo>
                  <a:cubicBezTo>
                    <a:pt x="791118" y="133236"/>
                    <a:pt x="797777" y="136785"/>
                    <a:pt x="804730" y="139103"/>
                  </a:cubicBezTo>
                  <a:lnTo>
                    <a:pt x="815161" y="142580"/>
                  </a:lnTo>
                  <a:cubicBezTo>
                    <a:pt x="818638" y="143739"/>
                    <a:pt x="821941" y="145724"/>
                    <a:pt x="825591" y="146056"/>
                  </a:cubicBezTo>
                  <a:lnTo>
                    <a:pt x="863836" y="149533"/>
                  </a:lnTo>
                  <a:cubicBezTo>
                    <a:pt x="867313" y="150692"/>
                    <a:pt x="870711" y="152121"/>
                    <a:pt x="874267" y="153010"/>
                  </a:cubicBezTo>
                  <a:cubicBezTo>
                    <a:pt x="882204" y="154994"/>
                    <a:pt x="894132" y="155990"/>
                    <a:pt x="902081" y="159964"/>
                  </a:cubicBezTo>
                  <a:cubicBezTo>
                    <a:pt x="905818" y="161833"/>
                    <a:pt x="909034" y="164599"/>
                    <a:pt x="912511" y="166917"/>
                  </a:cubicBezTo>
                  <a:cubicBezTo>
                    <a:pt x="920779" y="191721"/>
                    <a:pt x="909055" y="161733"/>
                    <a:pt x="926419" y="187778"/>
                  </a:cubicBezTo>
                  <a:cubicBezTo>
                    <a:pt x="928452" y="190827"/>
                    <a:pt x="927862" y="195159"/>
                    <a:pt x="929895" y="198208"/>
                  </a:cubicBezTo>
                  <a:cubicBezTo>
                    <a:pt x="937933" y="210266"/>
                    <a:pt x="940778" y="207040"/>
                    <a:pt x="950756" y="215592"/>
                  </a:cubicBezTo>
                  <a:cubicBezTo>
                    <a:pt x="969533" y="231687"/>
                    <a:pt x="960996" y="227844"/>
                    <a:pt x="978571" y="246884"/>
                  </a:cubicBezTo>
                  <a:lnTo>
                    <a:pt x="1016816" y="285129"/>
                  </a:lnTo>
                  <a:cubicBezTo>
                    <a:pt x="1021452" y="289765"/>
                    <a:pt x="1025268" y="295400"/>
                    <a:pt x="1030723" y="299036"/>
                  </a:cubicBezTo>
                  <a:cubicBezTo>
                    <a:pt x="1044735" y="308377"/>
                    <a:pt x="1054576" y="313952"/>
                    <a:pt x="1065491" y="330327"/>
                  </a:cubicBezTo>
                  <a:cubicBezTo>
                    <a:pt x="1067809" y="333804"/>
                    <a:pt x="1069769" y="337548"/>
                    <a:pt x="1072444" y="340758"/>
                  </a:cubicBezTo>
                  <a:cubicBezTo>
                    <a:pt x="1097724" y="371095"/>
                    <a:pt x="1067254" y="328623"/>
                    <a:pt x="1093305" y="365095"/>
                  </a:cubicBezTo>
                  <a:cubicBezTo>
                    <a:pt x="1112446" y="391893"/>
                    <a:pt x="1086841" y="356838"/>
                    <a:pt x="1107213" y="389433"/>
                  </a:cubicBezTo>
                  <a:cubicBezTo>
                    <a:pt x="1120236" y="410269"/>
                    <a:pt x="1113849" y="396701"/>
                    <a:pt x="1128073" y="413770"/>
                  </a:cubicBezTo>
                  <a:cubicBezTo>
                    <a:pt x="1142559" y="431154"/>
                    <a:pt x="1126336" y="418407"/>
                    <a:pt x="1145457" y="431154"/>
                  </a:cubicBezTo>
                  <a:cubicBezTo>
                    <a:pt x="1162723" y="457053"/>
                    <a:pt x="1140532" y="425244"/>
                    <a:pt x="1162841" y="452015"/>
                  </a:cubicBezTo>
                  <a:cubicBezTo>
                    <a:pt x="1165516" y="455225"/>
                    <a:pt x="1166840" y="459491"/>
                    <a:pt x="1169795" y="462446"/>
                  </a:cubicBezTo>
                  <a:cubicBezTo>
                    <a:pt x="1172750" y="465401"/>
                    <a:pt x="1177015" y="466724"/>
                    <a:pt x="1180225" y="469399"/>
                  </a:cubicBezTo>
                  <a:cubicBezTo>
                    <a:pt x="1184003" y="472547"/>
                    <a:pt x="1186655" y="476972"/>
                    <a:pt x="1190656" y="479830"/>
                  </a:cubicBezTo>
                  <a:cubicBezTo>
                    <a:pt x="1194873" y="482842"/>
                    <a:pt x="1200063" y="484212"/>
                    <a:pt x="1204563" y="486783"/>
                  </a:cubicBezTo>
                  <a:cubicBezTo>
                    <a:pt x="1238983" y="506451"/>
                    <a:pt x="1186852" y="479665"/>
                    <a:pt x="1228901" y="500691"/>
                  </a:cubicBezTo>
                  <a:cubicBezTo>
                    <a:pt x="1236341" y="498211"/>
                    <a:pt x="1244212" y="496603"/>
                    <a:pt x="1249762" y="490260"/>
                  </a:cubicBezTo>
                  <a:cubicBezTo>
                    <a:pt x="1256684" y="482349"/>
                    <a:pt x="1266046" y="466169"/>
                    <a:pt x="1270622" y="455492"/>
                  </a:cubicBezTo>
                  <a:cubicBezTo>
                    <a:pt x="1272066" y="452124"/>
                    <a:pt x="1272940" y="448539"/>
                    <a:pt x="1274099" y="445062"/>
                  </a:cubicBezTo>
                  <a:cubicBezTo>
                    <a:pt x="1275258" y="433473"/>
                    <a:pt x="1275805" y="421806"/>
                    <a:pt x="1277576" y="410294"/>
                  </a:cubicBezTo>
                  <a:cubicBezTo>
                    <a:pt x="1278133" y="406672"/>
                    <a:pt x="1281053" y="403528"/>
                    <a:pt x="1281053" y="399863"/>
                  </a:cubicBezTo>
                  <a:cubicBezTo>
                    <a:pt x="1281053" y="389368"/>
                    <a:pt x="1279301" y="378924"/>
                    <a:pt x="1277576" y="368572"/>
                  </a:cubicBezTo>
                  <a:cubicBezTo>
                    <a:pt x="1276973" y="364957"/>
                    <a:pt x="1276388" y="361004"/>
                    <a:pt x="1274099" y="358142"/>
                  </a:cubicBezTo>
                  <a:cubicBezTo>
                    <a:pt x="1266932" y="349183"/>
                    <a:pt x="1257874" y="341917"/>
                    <a:pt x="1249762" y="333804"/>
                  </a:cubicBezTo>
                  <a:lnTo>
                    <a:pt x="1211517" y="295559"/>
                  </a:lnTo>
                  <a:cubicBezTo>
                    <a:pt x="1206881" y="290923"/>
                    <a:pt x="1202855" y="285585"/>
                    <a:pt x="1197610" y="281652"/>
                  </a:cubicBezTo>
                  <a:cubicBezTo>
                    <a:pt x="1192974" y="278175"/>
                    <a:pt x="1188009" y="275098"/>
                    <a:pt x="1183702" y="271221"/>
                  </a:cubicBezTo>
                  <a:cubicBezTo>
                    <a:pt x="1176393" y="264643"/>
                    <a:pt x="1172170" y="253471"/>
                    <a:pt x="1162841" y="250361"/>
                  </a:cubicBezTo>
                  <a:cubicBezTo>
                    <a:pt x="1154784" y="247675"/>
                    <a:pt x="1145378" y="245086"/>
                    <a:pt x="1138504" y="239930"/>
                  </a:cubicBezTo>
                  <a:cubicBezTo>
                    <a:pt x="1137808" y="239408"/>
                    <a:pt x="1102344" y="209333"/>
                    <a:pt x="1096782" y="201685"/>
                  </a:cubicBezTo>
                  <a:cubicBezTo>
                    <a:pt x="1064089" y="156732"/>
                    <a:pt x="1098085" y="192558"/>
                    <a:pt x="1072444" y="166917"/>
                  </a:cubicBezTo>
                  <a:cubicBezTo>
                    <a:pt x="1048434" y="118893"/>
                    <a:pt x="1083253" y="184870"/>
                    <a:pt x="1055060" y="142580"/>
                  </a:cubicBezTo>
                  <a:cubicBezTo>
                    <a:pt x="1053027" y="139531"/>
                    <a:pt x="1052591" y="135673"/>
                    <a:pt x="1051584" y="132149"/>
                  </a:cubicBezTo>
                  <a:cubicBezTo>
                    <a:pt x="1050271" y="127554"/>
                    <a:pt x="1051304" y="121794"/>
                    <a:pt x="1048107" y="118242"/>
                  </a:cubicBezTo>
                  <a:cubicBezTo>
                    <a:pt x="1040354" y="109628"/>
                    <a:pt x="1030070" y="103603"/>
                    <a:pt x="1020292" y="97381"/>
                  </a:cubicBezTo>
                  <a:cubicBezTo>
                    <a:pt x="1017200" y="95413"/>
                    <a:pt x="1013230" y="95348"/>
                    <a:pt x="1009862" y="93904"/>
                  </a:cubicBezTo>
                  <a:cubicBezTo>
                    <a:pt x="1005098" y="91862"/>
                    <a:pt x="1000505" y="89433"/>
                    <a:pt x="995955" y="86951"/>
                  </a:cubicBezTo>
                  <a:cubicBezTo>
                    <a:pt x="964962" y="70046"/>
                    <a:pt x="981963" y="75629"/>
                    <a:pt x="957710" y="69567"/>
                  </a:cubicBezTo>
                  <a:cubicBezTo>
                    <a:pt x="952474" y="66076"/>
                    <a:pt x="926835" y="48505"/>
                    <a:pt x="919465" y="45229"/>
                  </a:cubicBezTo>
                  <a:cubicBezTo>
                    <a:pt x="915098" y="43288"/>
                    <a:pt x="910194" y="42911"/>
                    <a:pt x="905558" y="41752"/>
                  </a:cubicBezTo>
                  <a:cubicBezTo>
                    <a:pt x="902081" y="39434"/>
                    <a:pt x="899054" y="36227"/>
                    <a:pt x="895127" y="34799"/>
                  </a:cubicBezTo>
                  <a:cubicBezTo>
                    <a:pt x="886146" y="31533"/>
                    <a:pt x="867313" y="27845"/>
                    <a:pt x="867313" y="27845"/>
                  </a:cubicBezTo>
                  <a:cubicBezTo>
                    <a:pt x="851486" y="17292"/>
                    <a:pt x="862907" y="23585"/>
                    <a:pt x="846452" y="17415"/>
                  </a:cubicBezTo>
                  <a:cubicBezTo>
                    <a:pt x="840608" y="15224"/>
                    <a:pt x="835265" y="11205"/>
                    <a:pt x="829068" y="10461"/>
                  </a:cubicBezTo>
                  <a:cubicBezTo>
                    <a:pt x="806026" y="7696"/>
                    <a:pt x="782711" y="8143"/>
                    <a:pt x="759532" y="6984"/>
                  </a:cubicBezTo>
                  <a:lnTo>
                    <a:pt x="731717" y="3507"/>
                  </a:lnTo>
                  <a:cubicBezTo>
                    <a:pt x="723594" y="2424"/>
                    <a:pt x="715567" y="-325"/>
                    <a:pt x="707380" y="31"/>
                  </a:cubicBezTo>
                  <a:cubicBezTo>
                    <a:pt x="662091" y="2000"/>
                    <a:pt x="616946" y="6534"/>
                    <a:pt x="571784" y="10461"/>
                  </a:cubicBezTo>
                  <a:cubicBezTo>
                    <a:pt x="563620" y="11171"/>
                    <a:pt x="555597" y="13080"/>
                    <a:pt x="547447" y="13938"/>
                  </a:cubicBezTo>
                  <a:cubicBezTo>
                    <a:pt x="533568" y="15399"/>
                    <a:pt x="519632" y="16256"/>
                    <a:pt x="505725" y="17415"/>
                  </a:cubicBezTo>
                  <a:cubicBezTo>
                    <a:pt x="468023" y="29980"/>
                    <a:pt x="513225" y="15976"/>
                    <a:pt x="415328" y="24368"/>
                  </a:cubicBezTo>
                  <a:cubicBezTo>
                    <a:pt x="401280" y="25572"/>
                    <a:pt x="387563" y="29328"/>
                    <a:pt x="373606" y="31322"/>
                  </a:cubicBezTo>
                  <a:lnTo>
                    <a:pt x="349269" y="34799"/>
                  </a:lnTo>
                  <a:lnTo>
                    <a:pt x="321454" y="45229"/>
                  </a:lnTo>
                  <a:cubicBezTo>
                    <a:pt x="318010" y="46481"/>
                    <a:pt x="314630" y="48050"/>
                    <a:pt x="311024" y="48706"/>
                  </a:cubicBezTo>
                  <a:cubicBezTo>
                    <a:pt x="301831" y="50378"/>
                    <a:pt x="292481" y="51024"/>
                    <a:pt x="283210" y="52183"/>
                  </a:cubicBezTo>
                  <a:cubicBezTo>
                    <a:pt x="277415" y="54501"/>
                    <a:pt x="271918" y="57782"/>
                    <a:pt x="265825" y="59136"/>
                  </a:cubicBezTo>
                  <a:cubicBezTo>
                    <a:pt x="250945" y="62443"/>
                    <a:pt x="235163" y="61500"/>
                    <a:pt x="220627" y="66090"/>
                  </a:cubicBezTo>
                  <a:cubicBezTo>
                    <a:pt x="212658" y="68607"/>
                    <a:pt x="207874" y="77970"/>
                    <a:pt x="199766" y="79997"/>
                  </a:cubicBezTo>
                  <a:lnTo>
                    <a:pt x="185859" y="83474"/>
                  </a:lnTo>
                  <a:cubicBezTo>
                    <a:pt x="181223" y="88110"/>
                    <a:pt x="176338" y="92508"/>
                    <a:pt x="171952" y="97381"/>
                  </a:cubicBezTo>
                  <a:cubicBezTo>
                    <a:pt x="165897" y="104109"/>
                    <a:pt x="161380" y="112281"/>
                    <a:pt x="154568" y="118242"/>
                  </a:cubicBezTo>
                  <a:cubicBezTo>
                    <a:pt x="151810" y="120655"/>
                    <a:pt x="147614" y="120560"/>
                    <a:pt x="144137" y="121719"/>
                  </a:cubicBezTo>
                  <a:cubicBezTo>
                    <a:pt x="133028" y="140235"/>
                    <a:pt x="123767" y="156593"/>
                    <a:pt x="109369" y="173871"/>
                  </a:cubicBezTo>
                  <a:lnTo>
                    <a:pt x="91985" y="194732"/>
                  </a:lnTo>
                  <a:cubicBezTo>
                    <a:pt x="80288" y="229818"/>
                    <a:pt x="98406" y="178520"/>
                    <a:pt x="81555" y="215592"/>
                  </a:cubicBezTo>
                  <a:cubicBezTo>
                    <a:pt x="77457" y="224607"/>
                    <a:pt x="75222" y="234392"/>
                    <a:pt x="71124" y="243407"/>
                  </a:cubicBezTo>
                  <a:cubicBezTo>
                    <a:pt x="69395" y="247211"/>
                    <a:pt x="65868" y="250019"/>
                    <a:pt x="64171" y="253837"/>
                  </a:cubicBezTo>
                  <a:cubicBezTo>
                    <a:pt x="61194" y="260535"/>
                    <a:pt x="60250" y="268025"/>
                    <a:pt x="57217" y="274698"/>
                  </a:cubicBezTo>
                  <a:cubicBezTo>
                    <a:pt x="54421" y="280850"/>
                    <a:pt x="50368" y="286352"/>
                    <a:pt x="46787" y="292082"/>
                  </a:cubicBezTo>
                  <a:cubicBezTo>
                    <a:pt x="44572" y="295626"/>
                    <a:pt x="41440" y="298656"/>
                    <a:pt x="39833" y="302513"/>
                  </a:cubicBezTo>
                  <a:cubicBezTo>
                    <a:pt x="35604" y="312662"/>
                    <a:pt x="33486" y="323596"/>
                    <a:pt x="29403" y="333804"/>
                  </a:cubicBezTo>
                  <a:cubicBezTo>
                    <a:pt x="27085" y="339599"/>
                    <a:pt x="24641" y="345344"/>
                    <a:pt x="22449" y="351188"/>
                  </a:cubicBezTo>
                  <a:cubicBezTo>
                    <a:pt x="21162" y="354619"/>
                    <a:pt x="19821" y="358053"/>
                    <a:pt x="18972" y="361618"/>
                  </a:cubicBezTo>
                  <a:cubicBezTo>
                    <a:pt x="14022" y="382407"/>
                    <a:pt x="5065" y="424201"/>
                    <a:pt x="5065" y="424201"/>
                  </a:cubicBezTo>
                  <a:cubicBezTo>
                    <a:pt x="0" y="484979"/>
                    <a:pt x="-3193" y="504270"/>
                    <a:pt x="5065" y="580657"/>
                  </a:cubicBezTo>
                  <a:cubicBezTo>
                    <a:pt x="5688" y="586418"/>
                    <a:pt x="11398" y="590467"/>
                    <a:pt x="15495" y="594564"/>
                  </a:cubicBezTo>
                  <a:cubicBezTo>
                    <a:pt x="19593" y="598662"/>
                    <a:pt x="25003" y="601224"/>
                    <a:pt x="29403" y="604995"/>
                  </a:cubicBezTo>
                  <a:cubicBezTo>
                    <a:pt x="52827" y="625073"/>
                    <a:pt x="27209" y="607009"/>
                    <a:pt x="50264" y="622379"/>
                  </a:cubicBezTo>
                  <a:cubicBezTo>
                    <a:pt x="60694" y="621220"/>
                    <a:pt x="71599" y="622221"/>
                    <a:pt x="81555" y="618902"/>
                  </a:cubicBezTo>
                  <a:cubicBezTo>
                    <a:pt x="89483" y="616259"/>
                    <a:pt x="95462" y="609631"/>
                    <a:pt x="102416" y="604995"/>
                  </a:cubicBezTo>
                  <a:lnTo>
                    <a:pt x="112846" y="598041"/>
                  </a:lnTo>
                  <a:cubicBezTo>
                    <a:pt x="135110" y="564644"/>
                    <a:pt x="116903" y="557478"/>
                    <a:pt x="119800" y="5458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sp>
          <p:nvSpPr>
            <p:cNvPr id="18" name="Forme libre 17"/>
            <p:cNvSpPr/>
            <p:nvPr/>
          </p:nvSpPr>
          <p:spPr>
            <a:xfrm>
              <a:off x="5333289" y="4193875"/>
              <a:ext cx="1178914" cy="482444"/>
            </a:xfrm>
            <a:custGeom>
              <a:avLst/>
              <a:gdLst>
                <a:gd name="connsiteX0" fmla="*/ 398 w 1179717"/>
                <a:gd name="connsiteY0" fmla="*/ 97351 h 483291"/>
                <a:gd name="connsiteX1" fmla="*/ 14305 w 1179717"/>
                <a:gd name="connsiteY1" fmla="*/ 66059 h 483291"/>
                <a:gd name="connsiteX2" fmla="*/ 24735 w 1179717"/>
                <a:gd name="connsiteY2" fmla="*/ 59106 h 483291"/>
                <a:gd name="connsiteX3" fmla="*/ 49073 w 1179717"/>
                <a:gd name="connsiteY3" fmla="*/ 41722 h 483291"/>
                <a:gd name="connsiteX4" fmla="*/ 62980 w 1179717"/>
                <a:gd name="connsiteY4" fmla="*/ 38245 h 483291"/>
                <a:gd name="connsiteX5" fmla="*/ 83841 w 1179717"/>
                <a:gd name="connsiteY5" fmla="*/ 41722 h 483291"/>
                <a:gd name="connsiteX6" fmla="*/ 87318 w 1179717"/>
                <a:gd name="connsiteY6" fmla="*/ 52152 h 483291"/>
                <a:gd name="connsiteX7" fmla="*/ 94271 w 1179717"/>
                <a:gd name="connsiteY7" fmla="*/ 62583 h 483291"/>
                <a:gd name="connsiteX8" fmla="*/ 97748 w 1179717"/>
                <a:gd name="connsiteY8" fmla="*/ 73013 h 483291"/>
                <a:gd name="connsiteX9" fmla="*/ 108179 w 1179717"/>
                <a:gd name="connsiteY9" fmla="*/ 79967 h 483291"/>
                <a:gd name="connsiteX10" fmla="*/ 115132 w 1179717"/>
                <a:gd name="connsiteY10" fmla="*/ 90397 h 483291"/>
                <a:gd name="connsiteX11" fmla="*/ 135993 w 1179717"/>
                <a:gd name="connsiteY11" fmla="*/ 111258 h 483291"/>
                <a:gd name="connsiteX12" fmla="*/ 149900 w 1179717"/>
                <a:gd name="connsiteY12" fmla="*/ 114735 h 483291"/>
                <a:gd name="connsiteX13" fmla="*/ 163807 w 1179717"/>
                <a:gd name="connsiteY13" fmla="*/ 125165 h 483291"/>
                <a:gd name="connsiteX14" fmla="*/ 202052 w 1179717"/>
                <a:gd name="connsiteY14" fmla="*/ 149503 h 483291"/>
                <a:gd name="connsiteX15" fmla="*/ 212483 w 1179717"/>
                <a:gd name="connsiteY15" fmla="*/ 159933 h 483291"/>
                <a:gd name="connsiteX16" fmla="*/ 226390 w 1179717"/>
                <a:gd name="connsiteY16" fmla="*/ 166887 h 483291"/>
                <a:gd name="connsiteX17" fmla="*/ 247251 w 1179717"/>
                <a:gd name="connsiteY17" fmla="*/ 187748 h 483291"/>
                <a:gd name="connsiteX18" fmla="*/ 268112 w 1179717"/>
                <a:gd name="connsiteY18" fmla="*/ 205132 h 483291"/>
                <a:gd name="connsiteX19" fmla="*/ 275065 w 1179717"/>
                <a:gd name="connsiteY19" fmla="*/ 215562 h 483291"/>
                <a:gd name="connsiteX20" fmla="*/ 295926 w 1179717"/>
                <a:gd name="connsiteY20" fmla="*/ 229469 h 483291"/>
                <a:gd name="connsiteX21" fmla="*/ 302880 w 1179717"/>
                <a:gd name="connsiteY21" fmla="*/ 239900 h 483291"/>
                <a:gd name="connsiteX22" fmla="*/ 337648 w 1179717"/>
                <a:gd name="connsiteY22" fmla="*/ 260761 h 483291"/>
                <a:gd name="connsiteX23" fmla="*/ 365462 w 1179717"/>
                <a:gd name="connsiteY23" fmla="*/ 285098 h 483291"/>
                <a:gd name="connsiteX24" fmla="*/ 386323 w 1179717"/>
                <a:gd name="connsiteY24" fmla="*/ 305959 h 483291"/>
                <a:gd name="connsiteX25" fmla="*/ 441952 w 1179717"/>
                <a:gd name="connsiteY25" fmla="*/ 347681 h 483291"/>
                <a:gd name="connsiteX26" fmla="*/ 462813 w 1179717"/>
                <a:gd name="connsiteY26" fmla="*/ 358111 h 483291"/>
                <a:gd name="connsiteX27" fmla="*/ 480197 w 1179717"/>
                <a:gd name="connsiteY27" fmla="*/ 368542 h 483291"/>
                <a:gd name="connsiteX28" fmla="*/ 494104 w 1179717"/>
                <a:gd name="connsiteY28" fmla="*/ 375495 h 483291"/>
                <a:gd name="connsiteX29" fmla="*/ 504534 w 1179717"/>
                <a:gd name="connsiteY29" fmla="*/ 382449 h 483291"/>
                <a:gd name="connsiteX30" fmla="*/ 521918 w 1179717"/>
                <a:gd name="connsiteY30" fmla="*/ 389402 h 483291"/>
                <a:gd name="connsiteX31" fmla="*/ 542779 w 1179717"/>
                <a:gd name="connsiteY31" fmla="*/ 403310 h 483291"/>
                <a:gd name="connsiteX32" fmla="*/ 560163 w 1179717"/>
                <a:gd name="connsiteY32" fmla="*/ 417217 h 483291"/>
                <a:gd name="connsiteX33" fmla="*/ 574071 w 1179717"/>
                <a:gd name="connsiteY33" fmla="*/ 420694 h 483291"/>
                <a:gd name="connsiteX34" fmla="*/ 581024 w 1179717"/>
                <a:gd name="connsiteY34" fmla="*/ 431124 h 483291"/>
                <a:gd name="connsiteX35" fmla="*/ 598408 w 1179717"/>
                <a:gd name="connsiteY35" fmla="*/ 441555 h 483291"/>
                <a:gd name="connsiteX36" fmla="*/ 608839 w 1179717"/>
                <a:gd name="connsiteY36" fmla="*/ 448508 h 483291"/>
                <a:gd name="connsiteX37" fmla="*/ 688805 w 1179717"/>
                <a:gd name="connsiteY37" fmla="*/ 441555 h 483291"/>
                <a:gd name="connsiteX38" fmla="*/ 709666 w 1179717"/>
                <a:gd name="connsiteY38" fmla="*/ 424170 h 483291"/>
                <a:gd name="connsiteX39" fmla="*/ 747911 w 1179717"/>
                <a:gd name="connsiteY39" fmla="*/ 417217 h 483291"/>
                <a:gd name="connsiteX40" fmla="*/ 758341 w 1179717"/>
                <a:gd name="connsiteY40" fmla="*/ 413740 h 483291"/>
                <a:gd name="connsiteX41" fmla="*/ 772248 w 1179717"/>
                <a:gd name="connsiteY41" fmla="*/ 410263 h 483291"/>
                <a:gd name="connsiteX42" fmla="*/ 789633 w 1179717"/>
                <a:gd name="connsiteY42" fmla="*/ 396356 h 483291"/>
                <a:gd name="connsiteX43" fmla="*/ 803540 w 1179717"/>
                <a:gd name="connsiteY43" fmla="*/ 385926 h 483291"/>
                <a:gd name="connsiteX44" fmla="*/ 817447 w 1179717"/>
                <a:gd name="connsiteY44" fmla="*/ 378972 h 483291"/>
                <a:gd name="connsiteX45" fmla="*/ 827877 w 1179717"/>
                <a:gd name="connsiteY45" fmla="*/ 368542 h 483291"/>
                <a:gd name="connsiteX46" fmla="*/ 838308 w 1179717"/>
                <a:gd name="connsiteY46" fmla="*/ 361588 h 483291"/>
                <a:gd name="connsiteX47" fmla="*/ 845261 w 1179717"/>
                <a:gd name="connsiteY47" fmla="*/ 351158 h 483291"/>
                <a:gd name="connsiteX48" fmla="*/ 852215 w 1179717"/>
                <a:gd name="connsiteY48" fmla="*/ 337250 h 483291"/>
                <a:gd name="connsiteX49" fmla="*/ 873076 w 1179717"/>
                <a:gd name="connsiteY49" fmla="*/ 316389 h 483291"/>
                <a:gd name="connsiteX50" fmla="*/ 893937 w 1179717"/>
                <a:gd name="connsiteY50" fmla="*/ 295529 h 483291"/>
                <a:gd name="connsiteX51" fmla="*/ 904367 w 1179717"/>
                <a:gd name="connsiteY51" fmla="*/ 288575 h 483291"/>
                <a:gd name="connsiteX52" fmla="*/ 925228 w 1179717"/>
                <a:gd name="connsiteY52" fmla="*/ 257284 h 483291"/>
                <a:gd name="connsiteX53" fmla="*/ 935658 w 1179717"/>
                <a:gd name="connsiteY53" fmla="*/ 246853 h 483291"/>
                <a:gd name="connsiteX54" fmla="*/ 956519 w 1179717"/>
                <a:gd name="connsiteY54" fmla="*/ 212085 h 483291"/>
                <a:gd name="connsiteX55" fmla="*/ 966950 w 1179717"/>
                <a:gd name="connsiteY55" fmla="*/ 198178 h 483291"/>
                <a:gd name="connsiteX56" fmla="*/ 1001718 w 1179717"/>
                <a:gd name="connsiteY56" fmla="*/ 132119 h 483291"/>
                <a:gd name="connsiteX57" fmla="*/ 1019102 w 1179717"/>
                <a:gd name="connsiteY57" fmla="*/ 100828 h 483291"/>
                <a:gd name="connsiteX58" fmla="*/ 1029532 w 1179717"/>
                <a:gd name="connsiteY58" fmla="*/ 90397 h 483291"/>
                <a:gd name="connsiteX59" fmla="*/ 1039963 w 1179717"/>
                <a:gd name="connsiteY59" fmla="*/ 76490 h 483291"/>
                <a:gd name="connsiteX60" fmla="*/ 1057347 w 1179717"/>
                <a:gd name="connsiteY60" fmla="*/ 62583 h 483291"/>
                <a:gd name="connsiteX61" fmla="*/ 1071254 w 1179717"/>
                <a:gd name="connsiteY61" fmla="*/ 48675 h 483291"/>
                <a:gd name="connsiteX62" fmla="*/ 1085161 w 1179717"/>
                <a:gd name="connsiteY62" fmla="*/ 41722 h 483291"/>
                <a:gd name="connsiteX63" fmla="*/ 1099068 w 1179717"/>
                <a:gd name="connsiteY63" fmla="*/ 31291 h 483291"/>
                <a:gd name="connsiteX64" fmla="*/ 1123406 w 1179717"/>
                <a:gd name="connsiteY64" fmla="*/ 10431 h 483291"/>
                <a:gd name="connsiteX65" fmla="*/ 1137313 w 1179717"/>
                <a:gd name="connsiteY65" fmla="*/ 6954 h 483291"/>
                <a:gd name="connsiteX66" fmla="*/ 1165128 w 1179717"/>
                <a:gd name="connsiteY66" fmla="*/ 0 h 483291"/>
                <a:gd name="connsiteX67" fmla="*/ 1179035 w 1179717"/>
                <a:gd name="connsiteY67" fmla="*/ 76490 h 483291"/>
                <a:gd name="connsiteX68" fmla="*/ 1175558 w 1179717"/>
                <a:gd name="connsiteY68" fmla="*/ 146026 h 483291"/>
                <a:gd name="connsiteX69" fmla="*/ 1161651 w 1179717"/>
                <a:gd name="connsiteY69" fmla="*/ 229469 h 483291"/>
                <a:gd name="connsiteX70" fmla="*/ 1154697 w 1179717"/>
                <a:gd name="connsiteY70" fmla="*/ 264237 h 483291"/>
                <a:gd name="connsiteX71" fmla="*/ 1144267 w 1179717"/>
                <a:gd name="connsiteY71" fmla="*/ 285098 h 483291"/>
                <a:gd name="connsiteX72" fmla="*/ 1130360 w 1179717"/>
                <a:gd name="connsiteY72" fmla="*/ 292052 h 483291"/>
                <a:gd name="connsiteX73" fmla="*/ 1109499 w 1179717"/>
                <a:gd name="connsiteY73" fmla="*/ 305959 h 483291"/>
                <a:gd name="connsiteX74" fmla="*/ 1099068 w 1179717"/>
                <a:gd name="connsiteY74" fmla="*/ 312913 h 483291"/>
                <a:gd name="connsiteX75" fmla="*/ 1081684 w 1179717"/>
                <a:gd name="connsiteY75" fmla="*/ 333774 h 483291"/>
                <a:gd name="connsiteX76" fmla="*/ 1067777 w 1179717"/>
                <a:gd name="connsiteY76" fmla="*/ 344204 h 483291"/>
                <a:gd name="connsiteX77" fmla="*/ 1043439 w 1179717"/>
                <a:gd name="connsiteY77" fmla="*/ 351158 h 483291"/>
                <a:gd name="connsiteX78" fmla="*/ 1033009 w 1179717"/>
                <a:gd name="connsiteY78" fmla="*/ 354634 h 483291"/>
                <a:gd name="connsiteX79" fmla="*/ 1012148 w 1179717"/>
                <a:gd name="connsiteY79" fmla="*/ 368542 h 483291"/>
                <a:gd name="connsiteX80" fmla="*/ 987810 w 1179717"/>
                <a:gd name="connsiteY80" fmla="*/ 389402 h 483291"/>
                <a:gd name="connsiteX81" fmla="*/ 932182 w 1179717"/>
                <a:gd name="connsiteY81" fmla="*/ 399833 h 483291"/>
                <a:gd name="connsiteX82" fmla="*/ 914798 w 1179717"/>
                <a:gd name="connsiteY82" fmla="*/ 403310 h 483291"/>
                <a:gd name="connsiteX83" fmla="*/ 893937 w 1179717"/>
                <a:gd name="connsiteY83" fmla="*/ 406786 h 483291"/>
                <a:gd name="connsiteX84" fmla="*/ 862645 w 1179717"/>
                <a:gd name="connsiteY84" fmla="*/ 424170 h 483291"/>
                <a:gd name="connsiteX85" fmla="*/ 852215 w 1179717"/>
                <a:gd name="connsiteY85" fmla="*/ 431124 h 483291"/>
                <a:gd name="connsiteX86" fmla="*/ 813970 w 1179717"/>
                <a:gd name="connsiteY86" fmla="*/ 441555 h 483291"/>
                <a:gd name="connsiteX87" fmla="*/ 800063 w 1179717"/>
                <a:gd name="connsiteY87" fmla="*/ 445031 h 483291"/>
                <a:gd name="connsiteX88" fmla="*/ 779202 w 1179717"/>
                <a:gd name="connsiteY88" fmla="*/ 451985 h 483291"/>
                <a:gd name="connsiteX89" fmla="*/ 744434 w 1179717"/>
                <a:gd name="connsiteY89" fmla="*/ 462415 h 483291"/>
                <a:gd name="connsiteX90" fmla="*/ 727050 w 1179717"/>
                <a:gd name="connsiteY90" fmla="*/ 465892 h 483291"/>
                <a:gd name="connsiteX91" fmla="*/ 716620 w 1179717"/>
                <a:gd name="connsiteY91" fmla="*/ 469369 h 483291"/>
                <a:gd name="connsiteX92" fmla="*/ 692282 w 1179717"/>
                <a:gd name="connsiteY92" fmla="*/ 472846 h 483291"/>
                <a:gd name="connsiteX93" fmla="*/ 619269 w 1179717"/>
                <a:gd name="connsiteY93" fmla="*/ 476323 h 483291"/>
                <a:gd name="connsiteX94" fmla="*/ 424568 w 1179717"/>
                <a:gd name="connsiteY94" fmla="*/ 476323 h 483291"/>
                <a:gd name="connsiteX95" fmla="*/ 382846 w 1179717"/>
                <a:gd name="connsiteY95" fmla="*/ 469369 h 483291"/>
                <a:gd name="connsiteX96" fmla="*/ 334171 w 1179717"/>
                <a:gd name="connsiteY96" fmla="*/ 462415 h 483291"/>
                <a:gd name="connsiteX97" fmla="*/ 309833 w 1179717"/>
                <a:gd name="connsiteY97" fmla="*/ 455462 h 483291"/>
                <a:gd name="connsiteX98" fmla="*/ 275065 w 1179717"/>
                <a:gd name="connsiteY98" fmla="*/ 448508 h 483291"/>
                <a:gd name="connsiteX99" fmla="*/ 240297 w 1179717"/>
                <a:gd name="connsiteY99" fmla="*/ 434601 h 483291"/>
                <a:gd name="connsiteX100" fmla="*/ 229867 w 1179717"/>
                <a:gd name="connsiteY100" fmla="*/ 431124 h 483291"/>
                <a:gd name="connsiteX101" fmla="*/ 212483 w 1179717"/>
                <a:gd name="connsiteY101" fmla="*/ 417217 h 483291"/>
                <a:gd name="connsiteX102" fmla="*/ 174238 w 1179717"/>
                <a:gd name="connsiteY102" fmla="*/ 389402 h 483291"/>
                <a:gd name="connsiteX103" fmla="*/ 163807 w 1179717"/>
                <a:gd name="connsiteY103" fmla="*/ 378972 h 483291"/>
                <a:gd name="connsiteX104" fmla="*/ 153377 w 1179717"/>
                <a:gd name="connsiteY104" fmla="*/ 372018 h 483291"/>
                <a:gd name="connsiteX105" fmla="*/ 142947 w 1179717"/>
                <a:gd name="connsiteY105" fmla="*/ 361588 h 483291"/>
                <a:gd name="connsiteX106" fmla="*/ 129039 w 1179717"/>
                <a:gd name="connsiteY106" fmla="*/ 351158 h 483291"/>
                <a:gd name="connsiteX107" fmla="*/ 118609 w 1179717"/>
                <a:gd name="connsiteY107" fmla="*/ 340727 h 483291"/>
                <a:gd name="connsiteX108" fmla="*/ 104702 w 1179717"/>
                <a:gd name="connsiteY108" fmla="*/ 330297 h 483291"/>
                <a:gd name="connsiteX109" fmla="*/ 80364 w 1179717"/>
                <a:gd name="connsiteY109" fmla="*/ 302482 h 483291"/>
                <a:gd name="connsiteX110" fmla="*/ 59503 w 1179717"/>
                <a:gd name="connsiteY110" fmla="*/ 267714 h 483291"/>
                <a:gd name="connsiteX111" fmla="*/ 42119 w 1179717"/>
                <a:gd name="connsiteY111" fmla="*/ 246853 h 483291"/>
                <a:gd name="connsiteX112" fmla="*/ 28212 w 1179717"/>
                <a:gd name="connsiteY112" fmla="*/ 219039 h 483291"/>
                <a:gd name="connsiteX113" fmla="*/ 14305 w 1179717"/>
                <a:gd name="connsiteY113" fmla="*/ 170364 h 483291"/>
                <a:gd name="connsiteX114" fmla="*/ 10828 w 1179717"/>
                <a:gd name="connsiteY114" fmla="*/ 159933 h 483291"/>
                <a:gd name="connsiteX115" fmla="*/ 7351 w 1179717"/>
                <a:gd name="connsiteY115" fmla="*/ 135596 h 483291"/>
                <a:gd name="connsiteX116" fmla="*/ 3874 w 1179717"/>
                <a:gd name="connsiteY116" fmla="*/ 118212 h 483291"/>
                <a:gd name="connsiteX117" fmla="*/ 398 w 1179717"/>
                <a:gd name="connsiteY117" fmla="*/ 97351 h 48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179717" h="483291">
                  <a:moveTo>
                    <a:pt x="398" y="97351"/>
                  </a:moveTo>
                  <a:cubicBezTo>
                    <a:pt x="2136" y="88659"/>
                    <a:pt x="6040" y="74324"/>
                    <a:pt x="14305" y="66059"/>
                  </a:cubicBezTo>
                  <a:cubicBezTo>
                    <a:pt x="17260" y="63104"/>
                    <a:pt x="21335" y="61535"/>
                    <a:pt x="24735" y="59106"/>
                  </a:cubicBezTo>
                  <a:cubicBezTo>
                    <a:pt x="26524" y="57828"/>
                    <a:pt x="44969" y="43481"/>
                    <a:pt x="49073" y="41722"/>
                  </a:cubicBezTo>
                  <a:cubicBezTo>
                    <a:pt x="53465" y="39840"/>
                    <a:pt x="58344" y="39404"/>
                    <a:pt x="62980" y="38245"/>
                  </a:cubicBezTo>
                  <a:cubicBezTo>
                    <a:pt x="69934" y="39404"/>
                    <a:pt x="77720" y="38225"/>
                    <a:pt x="83841" y="41722"/>
                  </a:cubicBezTo>
                  <a:cubicBezTo>
                    <a:pt x="87023" y="43540"/>
                    <a:pt x="85679" y="48874"/>
                    <a:pt x="87318" y="52152"/>
                  </a:cubicBezTo>
                  <a:cubicBezTo>
                    <a:pt x="89187" y="55890"/>
                    <a:pt x="92402" y="58845"/>
                    <a:pt x="94271" y="62583"/>
                  </a:cubicBezTo>
                  <a:cubicBezTo>
                    <a:pt x="95910" y="65861"/>
                    <a:pt x="95459" y="70151"/>
                    <a:pt x="97748" y="73013"/>
                  </a:cubicBezTo>
                  <a:cubicBezTo>
                    <a:pt x="100359" y="76276"/>
                    <a:pt x="104702" y="77649"/>
                    <a:pt x="108179" y="79967"/>
                  </a:cubicBezTo>
                  <a:cubicBezTo>
                    <a:pt x="110497" y="83444"/>
                    <a:pt x="112703" y="86997"/>
                    <a:pt x="115132" y="90397"/>
                  </a:cubicBezTo>
                  <a:cubicBezTo>
                    <a:pt x="121997" y="100007"/>
                    <a:pt x="125121" y="106598"/>
                    <a:pt x="135993" y="111258"/>
                  </a:cubicBezTo>
                  <a:cubicBezTo>
                    <a:pt x="140385" y="113140"/>
                    <a:pt x="145264" y="113576"/>
                    <a:pt x="149900" y="114735"/>
                  </a:cubicBezTo>
                  <a:cubicBezTo>
                    <a:pt x="154536" y="118212"/>
                    <a:pt x="158986" y="121951"/>
                    <a:pt x="163807" y="125165"/>
                  </a:cubicBezTo>
                  <a:cubicBezTo>
                    <a:pt x="176380" y="133547"/>
                    <a:pt x="191367" y="138819"/>
                    <a:pt x="202052" y="149503"/>
                  </a:cubicBezTo>
                  <a:cubicBezTo>
                    <a:pt x="205529" y="152980"/>
                    <a:pt x="208482" y="157075"/>
                    <a:pt x="212483" y="159933"/>
                  </a:cubicBezTo>
                  <a:cubicBezTo>
                    <a:pt x="216701" y="162945"/>
                    <a:pt x="222343" y="163649"/>
                    <a:pt x="226390" y="166887"/>
                  </a:cubicBezTo>
                  <a:cubicBezTo>
                    <a:pt x="234069" y="173030"/>
                    <a:pt x="239069" y="182293"/>
                    <a:pt x="247251" y="187748"/>
                  </a:cubicBezTo>
                  <a:cubicBezTo>
                    <a:pt x="257507" y="194585"/>
                    <a:pt x="259746" y="195093"/>
                    <a:pt x="268112" y="205132"/>
                  </a:cubicBezTo>
                  <a:cubicBezTo>
                    <a:pt x="270787" y="208342"/>
                    <a:pt x="271920" y="212811"/>
                    <a:pt x="275065" y="215562"/>
                  </a:cubicBezTo>
                  <a:cubicBezTo>
                    <a:pt x="281354" y="221065"/>
                    <a:pt x="295926" y="229469"/>
                    <a:pt x="295926" y="229469"/>
                  </a:cubicBezTo>
                  <a:cubicBezTo>
                    <a:pt x="298244" y="232946"/>
                    <a:pt x="299537" y="237393"/>
                    <a:pt x="302880" y="239900"/>
                  </a:cubicBezTo>
                  <a:cubicBezTo>
                    <a:pt x="313692" y="248009"/>
                    <a:pt x="337648" y="260761"/>
                    <a:pt x="337648" y="260761"/>
                  </a:cubicBezTo>
                  <a:cubicBezTo>
                    <a:pt x="357348" y="290312"/>
                    <a:pt x="324901" y="244537"/>
                    <a:pt x="365462" y="285098"/>
                  </a:cubicBezTo>
                  <a:lnTo>
                    <a:pt x="386323" y="305959"/>
                  </a:lnTo>
                  <a:cubicBezTo>
                    <a:pt x="396094" y="335269"/>
                    <a:pt x="387308" y="316456"/>
                    <a:pt x="441952" y="347681"/>
                  </a:cubicBezTo>
                  <a:cubicBezTo>
                    <a:pt x="448702" y="351538"/>
                    <a:pt x="455988" y="354388"/>
                    <a:pt x="462813" y="358111"/>
                  </a:cubicBezTo>
                  <a:cubicBezTo>
                    <a:pt x="468746" y="361347"/>
                    <a:pt x="474290" y="365260"/>
                    <a:pt x="480197" y="368542"/>
                  </a:cubicBezTo>
                  <a:cubicBezTo>
                    <a:pt x="484728" y="371059"/>
                    <a:pt x="489604" y="372924"/>
                    <a:pt x="494104" y="375495"/>
                  </a:cubicBezTo>
                  <a:cubicBezTo>
                    <a:pt x="497732" y="377568"/>
                    <a:pt x="500797" y="380580"/>
                    <a:pt x="504534" y="382449"/>
                  </a:cubicBezTo>
                  <a:cubicBezTo>
                    <a:pt x="510116" y="385240"/>
                    <a:pt x="516439" y="386413"/>
                    <a:pt x="521918" y="389402"/>
                  </a:cubicBezTo>
                  <a:cubicBezTo>
                    <a:pt x="529255" y="393404"/>
                    <a:pt x="536020" y="398394"/>
                    <a:pt x="542779" y="403310"/>
                  </a:cubicBezTo>
                  <a:cubicBezTo>
                    <a:pt x="548780" y="407675"/>
                    <a:pt x="553676" y="413613"/>
                    <a:pt x="560163" y="417217"/>
                  </a:cubicBezTo>
                  <a:cubicBezTo>
                    <a:pt x="564340" y="419538"/>
                    <a:pt x="569435" y="419535"/>
                    <a:pt x="574071" y="420694"/>
                  </a:cubicBezTo>
                  <a:cubicBezTo>
                    <a:pt x="576389" y="424171"/>
                    <a:pt x="577852" y="428405"/>
                    <a:pt x="581024" y="431124"/>
                  </a:cubicBezTo>
                  <a:cubicBezTo>
                    <a:pt x="586155" y="435522"/>
                    <a:pt x="592677" y="437973"/>
                    <a:pt x="598408" y="441555"/>
                  </a:cubicBezTo>
                  <a:cubicBezTo>
                    <a:pt x="601952" y="443770"/>
                    <a:pt x="605362" y="446190"/>
                    <a:pt x="608839" y="448508"/>
                  </a:cubicBezTo>
                  <a:cubicBezTo>
                    <a:pt x="635494" y="446190"/>
                    <a:pt x="662360" y="445623"/>
                    <a:pt x="688805" y="441555"/>
                  </a:cubicBezTo>
                  <a:cubicBezTo>
                    <a:pt x="696201" y="440417"/>
                    <a:pt x="704666" y="427503"/>
                    <a:pt x="709666" y="424170"/>
                  </a:cubicBezTo>
                  <a:cubicBezTo>
                    <a:pt x="717084" y="419224"/>
                    <a:pt x="746740" y="417363"/>
                    <a:pt x="747911" y="417217"/>
                  </a:cubicBezTo>
                  <a:cubicBezTo>
                    <a:pt x="751388" y="416058"/>
                    <a:pt x="754817" y="414747"/>
                    <a:pt x="758341" y="413740"/>
                  </a:cubicBezTo>
                  <a:cubicBezTo>
                    <a:pt x="762935" y="412427"/>
                    <a:pt x="768272" y="412914"/>
                    <a:pt x="772248" y="410263"/>
                  </a:cubicBezTo>
                  <a:cubicBezTo>
                    <a:pt x="803701" y="389295"/>
                    <a:pt x="755533" y="407723"/>
                    <a:pt x="789633" y="396356"/>
                  </a:cubicBezTo>
                  <a:cubicBezTo>
                    <a:pt x="794269" y="392879"/>
                    <a:pt x="798626" y="388997"/>
                    <a:pt x="803540" y="385926"/>
                  </a:cubicBezTo>
                  <a:cubicBezTo>
                    <a:pt x="807935" y="383179"/>
                    <a:pt x="813230" y="381985"/>
                    <a:pt x="817447" y="378972"/>
                  </a:cubicBezTo>
                  <a:cubicBezTo>
                    <a:pt x="821448" y="376114"/>
                    <a:pt x="824100" y="371690"/>
                    <a:pt x="827877" y="368542"/>
                  </a:cubicBezTo>
                  <a:cubicBezTo>
                    <a:pt x="831087" y="365867"/>
                    <a:pt x="834831" y="363906"/>
                    <a:pt x="838308" y="361588"/>
                  </a:cubicBezTo>
                  <a:cubicBezTo>
                    <a:pt x="840626" y="358111"/>
                    <a:pt x="843188" y="354786"/>
                    <a:pt x="845261" y="351158"/>
                  </a:cubicBezTo>
                  <a:cubicBezTo>
                    <a:pt x="847833" y="346658"/>
                    <a:pt x="848977" y="341297"/>
                    <a:pt x="852215" y="337250"/>
                  </a:cubicBezTo>
                  <a:cubicBezTo>
                    <a:pt x="858358" y="329571"/>
                    <a:pt x="866122" y="323343"/>
                    <a:pt x="873076" y="316389"/>
                  </a:cubicBezTo>
                  <a:lnTo>
                    <a:pt x="893937" y="295529"/>
                  </a:lnTo>
                  <a:lnTo>
                    <a:pt x="904367" y="288575"/>
                  </a:lnTo>
                  <a:cubicBezTo>
                    <a:pt x="912148" y="275608"/>
                    <a:pt x="915572" y="268550"/>
                    <a:pt x="925228" y="257284"/>
                  </a:cubicBezTo>
                  <a:cubicBezTo>
                    <a:pt x="928428" y="253551"/>
                    <a:pt x="932639" y="250734"/>
                    <a:pt x="935658" y="246853"/>
                  </a:cubicBezTo>
                  <a:cubicBezTo>
                    <a:pt x="962953" y="211760"/>
                    <a:pt x="939309" y="239621"/>
                    <a:pt x="956519" y="212085"/>
                  </a:cubicBezTo>
                  <a:cubicBezTo>
                    <a:pt x="959590" y="207171"/>
                    <a:pt x="963473" y="202814"/>
                    <a:pt x="966950" y="198178"/>
                  </a:cubicBezTo>
                  <a:cubicBezTo>
                    <a:pt x="984416" y="145774"/>
                    <a:pt x="958188" y="219183"/>
                    <a:pt x="1001718" y="132119"/>
                  </a:cubicBezTo>
                  <a:cubicBezTo>
                    <a:pt x="1006161" y="123233"/>
                    <a:pt x="1012058" y="109281"/>
                    <a:pt x="1019102" y="100828"/>
                  </a:cubicBezTo>
                  <a:cubicBezTo>
                    <a:pt x="1022250" y="97051"/>
                    <a:pt x="1026332" y="94130"/>
                    <a:pt x="1029532" y="90397"/>
                  </a:cubicBezTo>
                  <a:cubicBezTo>
                    <a:pt x="1033303" y="85997"/>
                    <a:pt x="1035865" y="80587"/>
                    <a:pt x="1039963" y="76490"/>
                  </a:cubicBezTo>
                  <a:cubicBezTo>
                    <a:pt x="1045210" y="71243"/>
                    <a:pt x="1051801" y="67513"/>
                    <a:pt x="1057347" y="62583"/>
                  </a:cubicBezTo>
                  <a:cubicBezTo>
                    <a:pt x="1062247" y="58227"/>
                    <a:pt x="1066009" y="52609"/>
                    <a:pt x="1071254" y="48675"/>
                  </a:cubicBezTo>
                  <a:cubicBezTo>
                    <a:pt x="1075400" y="45565"/>
                    <a:pt x="1080766" y="44469"/>
                    <a:pt x="1085161" y="41722"/>
                  </a:cubicBezTo>
                  <a:cubicBezTo>
                    <a:pt x="1090075" y="38651"/>
                    <a:pt x="1094668" y="35062"/>
                    <a:pt x="1099068" y="31291"/>
                  </a:cubicBezTo>
                  <a:cubicBezTo>
                    <a:pt x="1108808" y="22943"/>
                    <a:pt x="1111209" y="16530"/>
                    <a:pt x="1123406" y="10431"/>
                  </a:cubicBezTo>
                  <a:cubicBezTo>
                    <a:pt x="1127680" y="8294"/>
                    <a:pt x="1132648" y="7991"/>
                    <a:pt x="1137313" y="6954"/>
                  </a:cubicBezTo>
                  <a:cubicBezTo>
                    <a:pt x="1162488" y="1359"/>
                    <a:pt x="1146488" y="6213"/>
                    <a:pt x="1165128" y="0"/>
                  </a:cubicBezTo>
                  <a:cubicBezTo>
                    <a:pt x="1184385" y="32097"/>
                    <a:pt x="1179035" y="17095"/>
                    <a:pt x="1179035" y="76490"/>
                  </a:cubicBezTo>
                  <a:cubicBezTo>
                    <a:pt x="1179035" y="99698"/>
                    <a:pt x="1177811" y="122928"/>
                    <a:pt x="1175558" y="146026"/>
                  </a:cubicBezTo>
                  <a:cubicBezTo>
                    <a:pt x="1169517" y="207946"/>
                    <a:pt x="1172172" y="197910"/>
                    <a:pt x="1161651" y="229469"/>
                  </a:cubicBezTo>
                  <a:cubicBezTo>
                    <a:pt x="1158919" y="245863"/>
                    <a:pt x="1158847" y="249713"/>
                    <a:pt x="1154697" y="264237"/>
                  </a:cubicBezTo>
                  <a:cubicBezTo>
                    <a:pt x="1152769" y="270985"/>
                    <a:pt x="1149981" y="280336"/>
                    <a:pt x="1144267" y="285098"/>
                  </a:cubicBezTo>
                  <a:cubicBezTo>
                    <a:pt x="1140285" y="288416"/>
                    <a:pt x="1134804" y="289385"/>
                    <a:pt x="1130360" y="292052"/>
                  </a:cubicBezTo>
                  <a:cubicBezTo>
                    <a:pt x="1123194" y="296352"/>
                    <a:pt x="1116453" y="301323"/>
                    <a:pt x="1109499" y="305959"/>
                  </a:cubicBezTo>
                  <a:lnTo>
                    <a:pt x="1099068" y="312913"/>
                  </a:lnTo>
                  <a:cubicBezTo>
                    <a:pt x="1091915" y="323643"/>
                    <a:pt x="1092095" y="324850"/>
                    <a:pt x="1081684" y="333774"/>
                  </a:cubicBezTo>
                  <a:cubicBezTo>
                    <a:pt x="1077284" y="337545"/>
                    <a:pt x="1073052" y="341806"/>
                    <a:pt x="1067777" y="344204"/>
                  </a:cubicBezTo>
                  <a:cubicBezTo>
                    <a:pt x="1060096" y="347695"/>
                    <a:pt x="1051521" y="348734"/>
                    <a:pt x="1043439" y="351158"/>
                  </a:cubicBezTo>
                  <a:cubicBezTo>
                    <a:pt x="1039929" y="352211"/>
                    <a:pt x="1036486" y="353475"/>
                    <a:pt x="1033009" y="354634"/>
                  </a:cubicBezTo>
                  <a:cubicBezTo>
                    <a:pt x="1026055" y="359270"/>
                    <a:pt x="1018058" y="362632"/>
                    <a:pt x="1012148" y="368542"/>
                  </a:cubicBezTo>
                  <a:cubicBezTo>
                    <a:pt x="1005251" y="375439"/>
                    <a:pt x="997344" y="385165"/>
                    <a:pt x="987810" y="389402"/>
                  </a:cubicBezTo>
                  <a:cubicBezTo>
                    <a:pt x="964457" y="399781"/>
                    <a:pt x="960646" y="396038"/>
                    <a:pt x="932182" y="399833"/>
                  </a:cubicBezTo>
                  <a:cubicBezTo>
                    <a:pt x="926324" y="400614"/>
                    <a:pt x="920612" y="402253"/>
                    <a:pt x="914798" y="403310"/>
                  </a:cubicBezTo>
                  <a:cubicBezTo>
                    <a:pt x="907862" y="404571"/>
                    <a:pt x="900891" y="405627"/>
                    <a:pt x="893937" y="406786"/>
                  </a:cubicBezTo>
                  <a:cubicBezTo>
                    <a:pt x="870027" y="422727"/>
                    <a:pt x="881005" y="418052"/>
                    <a:pt x="862645" y="424170"/>
                  </a:cubicBezTo>
                  <a:cubicBezTo>
                    <a:pt x="859168" y="426488"/>
                    <a:pt x="856033" y="429427"/>
                    <a:pt x="852215" y="431124"/>
                  </a:cubicBezTo>
                  <a:cubicBezTo>
                    <a:pt x="835937" y="438359"/>
                    <a:pt x="830327" y="437920"/>
                    <a:pt x="813970" y="441555"/>
                  </a:cubicBezTo>
                  <a:cubicBezTo>
                    <a:pt x="809305" y="442591"/>
                    <a:pt x="804640" y="443658"/>
                    <a:pt x="800063" y="445031"/>
                  </a:cubicBezTo>
                  <a:cubicBezTo>
                    <a:pt x="793042" y="447137"/>
                    <a:pt x="779202" y="451985"/>
                    <a:pt x="779202" y="451985"/>
                  </a:cubicBezTo>
                  <a:cubicBezTo>
                    <a:pt x="761262" y="463946"/>
                    <a:pt x="774265" y="457444"/>
                    <a:pt x="744434" y="462415"/>
                  </a:cubicBezTo>
                  <a:cubicBezTo>
                    <a:pt x="738605" y="463386"/>
                    <a:pt x="732783" y="464459"/>
                    <a:pt x="727050" y="465892"/>
                  </a:cubicBezTo>
                  <a:cubicBezTo>
                    <a:pt x="723495" y="466781"/>
                    <a:pt x="720214" y="468650"/>
                    <a:pt x="716620" y="469369"/>
                  </a:cubicBezTo>
                  <a:cubicBezTo>
                    <a:pt x="708584" y="470976"/>
                    <a:pt x="700456" y="472262"/>
                    <a:pt x="692282" y="472846"/>
                  </a:cubicBezTo>
                  <a:cubicBezTo>
                    <a:pt x="667979" y="474582"/>
                    <a:pt x="643607" y="475164"/>
                    <a:pt x="619269" y="476323"/>
                  </a:cubicBezTo>
                  <a:cubicBezTo>
                    <a:pt x="542563" y="487278"/>
                    <a:pt x="576364" y="483788"/>
                    <a:pt x="424568" y="476323"/>
                  </a:cubicBezTo>
                  <a:cubicBezTo>
                    <a:pt x="410486" y="475630"/>
                    <a:pt x="396753" y="471687"/>
                    <a:pt x="382846" y="469369"/>
                  </a:cubicBezTo>
                  <a:cubicBezTo>
                    <a:pt x="357729" y="460996"/>
                    <a:pt x="384947" y="469185"/>
                    <a:pt x="334171" y="462415"/>
                  </a:cubicBezTo>
                  <a:cubicBezTo>
                    <a:pt x="317076" y="460136"/>
                    <a:pt x="324515" y="458850"/>
                    <a:pt x="309833" y="455462"/>
                  </a:cubicBezTo>
                  <a:cubicBezTo>
                    <a:pt x="298317" y="452804"/>
                    <a:pt x="275065" y="448508"/>
                    <a:pt x="275065" y="448508"/>
                  </a:cubicBezTo>
                  <a:cubicBezTo>
                    <a:pt x="254601" y="438277"/>
                    <a:pt x="266076" y="443194"/>
                    <a:pt x="240297" y="434601"/>
                  </a:cubicBezTo>
                  <a:lnTo>
                    <a:pt x="229867" y="431124"/>
                  </a:lnTo>
                  <a:cubicBezTo>
                    <a:pt x="224072" y="426488"/>
                    <a:pt x="218484" y="421582"/>
                    <a:pt x="212483" y="417217"/>
                  </a:cubicBezTo>
                  <a:cubicBezTo>
                    <a:pt x="188016" y="399423"/>
                    <a:pt x="195867" y="408327"/>
                    <a:pt x="174238" y="389402"/>
                  </a:cubicBezTo>
                  <a:cubicBezTo>
                    <a:pt x="170538" y="386164"/>
                    <a:pt x="167584" y="382120"/>
                    <a:pt x="163807" y="378972"/>
                  </a:cubicBezTo>
                  <a:cubicBezTo>
                    <a:pt x="160597" y="376297"/>
                    <a:pt x="156587" y="374693"/>
                    <a:pt x="153377" y="372018"/>
                  </a:cubicBezTo>
                  <a:cubicBezTo>
                    <a:pt x="149600" y="368870"/>
                    <a:pt x="146680" y="364788"/>
                    <a:pt x="142947" y="361588"/>
                  </a:cubicBezTo>
                  <a:cubicBezTo>
                    <a:pt x="138547" y="357817"/>
                    <a:pt x="133439" y="354929"/>
                    <a:pt x="129039" y="351158"/>
                  </a:cubicBezTo>
                  <a:cubicBezTo>
                    <a:pt x="125306" y="347958"/>
                    <a:pt x="122342" y="343927"/>
                    <a:pt x="118609" y="340727"/>
                  </a:cubicBezTo>
                  <a:cubicBezTo>
                    <a:pt x="114210" y="336956"/>
                    <a:pt x="109063" y="334113"/>
                    <a:pt x="104702" y="330297"/>
                  </a:cubicBezTo>
                  <a:cubicBezTo>
                    <a:pt x="95484" y="322231"/>
                    <a:pt x="86961" y="312849"/>
                    <a:pt x="80364" y="302482"/>
                  </a:cubicBezTo>
                  <a:cubicBezTo>
                    <a:pt x="74749" y="293658"/>
                    <a:pt x="67004" y="277358"/>
                    <a:pt x="59503" y="267714"/>
                  </a:cubicBezTo>
                  <a:cubicBezTo>
                    <a:pt x="53946" y="260569"/>
                    <a:pt x="47014" y="254467"/>
                    <a:pt x="42119" y="246853"/>
                  </a:cubicBezTo>
                  <a:cubicBezTo>
                    <a:pt x="36514" y="238134"/>
                    <a:pt x="28212" y="219039"/>
                    <a:pt x="28212" y="219039"/>
                  </a:cubicBezTo>
                  <a:cubicBezTo>
                    <a:pt x="19481" y="184116"/>
                    <a:pt x="24280" y="200289"/>
                    <a:pt x="14305" y="170364"/>
                  </a:cubicBezTo>
                  <a:lnTo>
                    <a:pt x="10828" y="159933"/>
                  </a:lnTo>
                  <a:cubicBezTo>
                    <a:pt x="9669" y="151821"/>
                    <a:pt x="8698" y="143679"/>
                    <a:pt x="7351" y="135596"/>
                  </a:cubicBezTo>
                  <a:cubicBezTo>
                    <a:pt x="6379" y="129767"/>
                    <a:pt x="4295" y="124106"/>
                    <a:pt x="3874" y="118212"/>
                  </a:cubicBezTo>
                  <a:cubicBezTo>
                    <a:pt x="3131" y="107808"/>
                    <a:pt x="-1340" y="106043"/>
                    <a:pt x="398" y="97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</p:grpSp>
      <p:grpSp>
        <p:nvGrpSpPr>
          <p:cNvPr id="19" name="Groupe 18"/>
          <p:cNvGrpSpPr>
            <a:grpSpLocks noChangeAspect="1"/>
          </p:cNvGrpSpPr>
          <p:nvPr/>
        </p:nvGrpSpPr>
        <p:grpSpPr bwMode="auto">
          <a:xfrm>
            <a:off x="853018" y="3012018"/>
            <a:ext cx="924983" cy="3295649"/>
            <a:chOff x="146183" y="1061462"/>
            <a:chExt cx="960807" cy="3424319"/>
          </a:xfrm>
        </p:grpSpPr>
        <p:pic>
          <p:nvPicPr>
            <p:cNvPr id="30762" name="Picture 11" descr="https://encrypted-tbn3.gstatic.com/images?q=tbn:ANd9GcRUdRPF5LBecL4KzQlQ1zzV5uriot5gWu7bQA2stK46KE1O4tQ58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1061462"/>
              <a:ext cx="729100" cy="719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3" name="Picture 17" descr="http://www.consilium-ict.com/wp-content/Images/cmmi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01" y="2848183"/>
              <a:ext cx="728347" cy="461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4" name="Picture 19" descr="http://www.ab-consulting.fr/images/cobit5-logo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01" y="2247572"/>
              <a:ext cx="686574" cy="524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5" name="Picture 21" descr="https://encrypted-tbn1.gstatic.com/images?q=tbn:ANd9GcSwxoppB1zgAzf8tNFIEr1rm4w85pVzFTDNaBWrkxkWodbSrAx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83" y="3429362"/>
              <a:ext cx="960807" cy="43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6" name="Picture 25" descr="http://pm-maroc.com/home/images/prince2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5" y="1868430"/>
              <a:ext cx="671839" cy="220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7" name="Picture 29" descr="http://www.iaop.org/UserFiles/images/ITSqc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45" y="3987358"/>
              <a:ext cx="756082" cy="498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6053667" y="3924300"/>
            <a:ext cx="1837267" cy="577851"/>
          </a:xfrm>
          <a:prstGeom prst="homePlate">
            <a:avLst>
              <a:gd name="adj" fmla="val 29947"/>
            </a:avLst>
          </a:prstGeom>
          <a:solidFill>
            <a:srgbClr val="CCFF6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1841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ts val="1600"/>
              </a:lnSpc>
              <a:spcBef>
                <a:spcPct val="50000"/>
              </a:spcBef>
              <a:buSzPct val="75000"/>
              <a:defRPr/>
            </a:pPr>
            <a:r>
              <a:rPr lang="fr-FR" altLang="fr-FR" sz="1867" b="1" dirty="0">
                <a:solidFill>
                  <a:srgbClr val="669900"/>
                </a:solidFill>
              </a:rPr>
              <a:t>Processus                 ad hoc</a:t>
            </a:r>
          </a:p>
        </p:txBody>
      </p:sp>
      <p:sp>
        <p:nvSpPr>
          <p:cNvPr id="27" name="Rectangle à coins arrondis 26"/>
          <p:cNvSpPr>
            <a:spLocks/>
          </p:cNvSpPr>
          <p:nvPr/>
        </p:nvSpPr>
        <p:spPr>
          <a:xfrm>
            <a:off x="8434918" y="2838451"/>
            <a:ext cx="1181100" cy="3683000"/>
          </a:xfrm>
          <a:prstGeom prst="roundRect">
            <a:avLst>
              <a:gd name="adj" fmla="val 7210"/>
            </a:avLst>
          </a:prstGeom>
          <a:solidFill>
            <a:schemeClr val="bg1"/>
          </a:solidFill>
          <a:ln>
            <a:solidFill>
              <a:srgbClr val="CCFF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>
              <a:defRPr/>
            </a:pPr>
            <a:endParaRPr lang="fr-FR" sz="2667" b="1" dirty="0">
              <a:solidFill>
                <a:srgbClr val="669900"/>
              </a:solidFill>
            </a:endParaRPr>
          </a:p>
        </p:txBody>
      </p:sp>
      <p:sp>
        <p:nvSpPr>
          <p:cNvPr id="28" name="Rectangle à coins arrondis 27"/>
          <p:cNvSpPr>
            <a:spLocks/>
          </p:cNvSpPr>
          <p:nvPr/>
        </p:nvSpPr>
        <p:spPr>
          <a:xfrm>
            <a:off x="10217151" y="2842685"/>
            <a:ext cx="1320800" cy="3678767"/>
          </a:xfrm>
          <a:prstGeom prst="roundRect">
            <a:avLst>
              <a:gd name="adj" fmla="val 7851"/>
            </a:avLst>
          </a:prstGeom>
          <a:solidFill>
            <a:srgbClr val="D6FF85"/>
          </a:solidFill>
          <a:ln>
            <a:solidFill>
              <a:srgbClr val="CCFF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>
              <a:defRPr/>
            </a:pPr>
            <a:endParaRPr lang="fr-FR" sz="2667" b="1" dirty="0">
              <a:solidFill>
                <a:srgbClr val="669900"/>
              </a:solidFill>
            </a:endParaRPr>
          </a:p>
        </p:txBody>
      </p:sp>
      <p:cxnSp>
        <p:nvCxnSpPr>
          <p:cNvPr id="29" name="Connecteur en arc 28"/>
          <p:cNvCxnSpPr/>
          <p:nvPr/>
        </p:nvCxnSpPr>
        <p:spPr>
          <a:xfrm rot="16200000" flipH="1">
            <a:off x="5093759" y="2519892"/>
            <a:ext cx="16933" cy="1894416"/>
          </a:xfrm>
          <a:prstGeom prst="curvedConnector3">
            <a:avLst>
              <a:gd name="adj1" fmla="val 1713723"/>
            </a:avLst>
          </a:prstGeom>
          <a:ln w="28575">
            <a:solidFill>
              <a:srgbClr val="CCFF66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rc 29"/>
          <p:cNvCxnSpPr/>
          <p:nvPr/>
        </p:nvCxnSpPr>
        <p:spPr>
          <a:xfrm rot="5400000" flipH="1" flipV="1">
            <a:off x="5127626" y="2257425"/>
            <a:ext cx="16933" cy="1894416"/>
          </a:xfrm>
          <a:prstGeom prst="curvedConnector3">
            <a:avLst>
              <a:gd name="adj1" fmla="val 1713723"/>
            </a:avLst>
          </a:prstGeom>
          <a:ln w="28575">
            <a:solidFill>
              <a:srgbClr val="9D9DFF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://ullizee.files.wordpress.com/2013/04/scrum-org-logo_with_taglin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80" b="25677"/>
          <a:stretch>
            <a:fillRect/>
          </a:stretch>
        </p:blipFill>
        <p:spPr bwMode="auto">
          <a:xfrm>
            <a:off x="8473018" y="6096001"/>
            <a:ext cx="1028700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4" descr="https://communities.bmc.com/servlet/JiveServlet/showImage/102-19965-12-32542/DevOps+Cycle+v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9" t="10944" r="23434" b="15276"/>
          <a:stretch>
            <a:fillRect/>
          </a:stretch>
        </p:blipFill>
        <p:spPr bwMode="auto">
          <a:xfrm>
            <a:off x="8657167" y="5395384"/>
            <a:ext cx="749300" cy="72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" descr="http://blog.theworkinggroup.ca/wp-content/uploads/2009/04/agile-manifesto1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718" y="4690533"/>
            <a:ext cx="110278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 descr="http://p1.storage.canalblog.com/18/06/668116/65824149.jpg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117" y="2753785"/>
            <a:ext cx="1532467" cy="194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633019" y="2275418"/>
            <a:ext cx="119987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fr-FR" altLang="fr-FR" sz="1600" b="1">
                <a:solidFill>
                  <a:schemeClr val="tx2"/>
                </a:solidFill>
              </a:rPr>
              <a:t>Référentiels</a:t>
            </a:r>
          </a:p>
          <a:p>
            <a:pPr algn="ctr">
              <a:lnSpc>
                <a:spcPts val="1600"/>
              </a:lnSpc>
            </a:pPr>
            <a:r>
              <a:rPr lang="fr-FR" altLang="fr-FR" sz="1600" b="1">
                <a:solidFill>
                  <a:schemeClr val="tx2"/>
                </a:solidFill>
              </a:rPr>
              <a:t> éprouvés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8439285" y="2264834"/>
            <a:ext cx="1199879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fr-FR" altLang="fr-FR" sz="1600" b="1">
                <a:solidFill>
                  <a:srgbClr val="669900"/>
                </a:solidFill>
              </a:rPr>
              <a:t>Référentiels</a:t>
            </a:r>
          </a:p>
          <a:p>
            <a:pPr algn="ctr">
              <a:lnSpc>
                <a:spcPts val="1600"/>
              </a:lnSpc>
            </a:pPr>
            <a:r>
              <a:rPr lang="fr-FR" altLang="fr-FR" sz="1600" b="1">
                <a:solidFill>
                  <a:srgbClr val="669900"/>
                </a:solidFill>
              </a:rPr>
              <a:t> ad hoc</a:t>
            </a:r>
          </a:p>
        </p:txBody>
      </p:sp>
      <p:sp>
        <p:nvSpPr>
          <p:cNvPr id="37" name="Rectangle à coins arrondis 36"/>
          <p:cNvSpPr/>
          <p:nvPr/>
        </p:nvSpPr>
        <p:spPr>
          <a:xfrm>
            <a:off x="10344151" y="3086101"/>
            <a:ext cx="1066800" cy="336551"/>
          </a:xfrm>
          <a:prstGeom prst="roundRect">
            <a:avLst>
              <a:gd name="adj" fmla="val 8166"/>
            </a:avLst>
          </a:prstGeom>
          <a:solidFill>
            <a:srgbClr val="CCFF66"/>
          </a:solidFill>
          <a:ln w="6350">
            <a:solidFill>
              <a:srgbClr val="6699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anchor="ctr"/>
          <a:lstStyle/>
          <a:p>
            <a:pPr algn="ctr">
              <a:defRPr/>
            </a:pPr>
            <a:r>
              <a:rPr lang="fr-FR" sz="1200" b="1" dirty="0">
                <a:solidFill>
                  <a:srgbClr val="669900"/>
                </a:solidFill>
              </a:rPr>
              <a:t>Collaboration</a:t>
            </a:r>
          </a:p>
        </p:txBody>
      </p:sp>
      <p:sp>
        <p:nvSpPr>
          <p:cNvPr id="38" name="Rectangle à coins arrondis 37"/>
          <p:cNvSpPr/>
          <p:nvPr/>
        </p:nvSpPr>
        <p:spPr>
          <a:xfrm>
            <a:off x="10344151" y="3498851"/>
            <a:ext cx="1066800" cy="336549"/>
          </a:xfrm>
          <a:prstGeom prst="roundRect">
            <a:avLst>
              <a:gd name="adj" fmla="val 8166"/>
            </a:avLst>
          </a:prstGeom>
          <a:solidFill>
            <a:srgbClr val="CCFF66"/>
          </a:solidFill>
          <a:ln w="6350">
            <a:solidFill>
              <a:srgbClr val="6699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anchor="ctr"/>
          <a:lstStyle/>
          <a:p>
            <a:pPr algn="ctr">
              <a:lnSpc>
                <a:spcPts val="1200"/>
              </a:lnSpc>
              <a:defRPr/>
            </a:pPr>
            <a:r>
              <a:rPr lang="fr-FR" sz="1200" b="1" dirty="0">
                <a:solidFill>
                  <a:srgbClr val="669900"/>
                </a:solidFill>
              </a:rPr>
              <a:t>Apprentissage</a:t>
            </a:r>
          </a:p>
          <a:p>
            <a:pPr algn="ctr">
              <a:lnSpc>
                <a:spcPts val="1200"/>
              </a:lnSpc>
              <a:defRPr/>
            </a:pPr>
            <a:r>
              <a:rPr lang="fr-FR" sz="1200" b="1" dirty="0">
                <a:solidFill>
                  <a:srgbClr val="669900"/>
                </a:solidFill>
              </a:rPr>
              <a:t>organisationnel</a:t>
            </a:r>
          </a:p>
        </p:txBody>
      </p:sp>
      <p:sp>
        <p:nvSpPr>
          <p:cNvPr id="39" name="Rectangle à coins arrondis 38"/>
          <p:cNvSpPr/>
          <p:nvPr/>
        </p:nvSpPr>
        <p:spPr>
          <a:xfrm>
            <a:off x="10344151" y="3898901"/>
            <a:ext cx="1066800" cy="336551"/>
          </a:xfrm>
          <a:prstGeom prst="roundRect">
            <a:avLst>
              <a:gd name="adj" fmla="val 8166"/>
            </a:avLst>
          </a:prstGeom>
          <a:solidFill>
            <a:srgbClr val="CCFF66"/>
          </a:solidFill>
          <a:ln w="6350">
            <a:solidFill>
              <a:srgbClr val="6699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anchor="ctr"/>
          <a:lstStyle/>
          <a:p>
            <a:pPr algn="ctr">
              <a:lnSpc>
                <a:spcPts val="1200"/>
              </a:lnSpc>
              <a:defRPr/>
            </a:pPr>
            <a:r>
              <a:rPr lang="fr-FR" sz="1200" b="1" dirty="0">
                <a:solidFill>
                  <a:srgbClr val="669900"/>
                </a:solidFill>
              </a:rPr>
              <a:t>Veille</a:t>
            </a:r>
          </a:p>
        </p:txBody>
      </p:sp>
      <p:sp>
        <p:nvSpPr>
          <p:cNvPr id="40" name="Rectangle à coins arrondis 39"/>
          <p:cNvSpPr/>
          <p:nvPr/>
        </p:nvSpPr>
        <p:spPr>
          <a:xfrm>
            <a:off x="10344151" y="5211234"/>
            <a:ext cx="1066800" cy="336551"/>
          </a:xfrm>
          <a:prstGeom prst="roundRect">
            <a:avLst>
              <a:gd name="adj" fmla="val 8166"/>
            </a:avLst>
          </a:prstGeom>
          <a:solidFill>
            <a:srgbClr val="CCFF66"/>
          </a:solidFill>
          <a:ln w="6350">
            <a:solidFill>
              <a:srgbClr val="6699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anchor="ctr"/>
          <a:lstStyle/>
          <a:p>
            <a:pPr algn="ctr">
              <a:lnSpc>
                <a:spcPts val="1200"/>
              </a:lnSpc>
              <a:defRPr/>
            </a:pPr>
            <a:r>
              <a:rPr lang="fr-FR" sz="1200" b="1" dirty="0">
                <a:solidFill>
                  <a:srgbClr val="669900"/>
                </a:solidFill>
              </a:rPr>
              <a:t>Leadership</a:t>
            </a:r>
          </a:p>
          <a:p>
            <a:pPr algn="ctr">
              <a:lnSpc>
                <a:spcPts val="1200"/>
              </a:lnSpc>
              <a:defRPr/>
            </a:pPr>
            <a:r>
              <a:rPr lang="fr-FR" sz="1200" b="1" dirty="0">
                <a:solidFill>
                  <a:srgbClr val="669900"/>
                </a:solidFill>
              </a:rPr>
              <a:t>bienveillant</a:t>
            </a:r>
          </a:p>
        </p:txBody>
      </p:sp>
      <p:sp>
        <p:nvSpPr>
          <p:cNvPr id="41" name="Rectangle à coins arrondis 40"/>
          <p:cNvSpPr/>
          <p:nvPr/>
        </p:nvSpPr>
        <p:spPr>
          <a:xfrm>
            <a:off x="10344151" y="5634567"/>
            <a:ext cx="1066800" cy="336551"/>
          </a:xfrm>
          <a:prstGeom prst="roundRect">
            <a:avLst>
              <a:gd name="adj" fmla="val 8166"/>
            </a:avLst>
          </a:prstGeom>
          <a:solidFill>
            <a:srgbClr val="CCFF66"/>
          </a:solidFill>
          <a:ln w="6350">
            <a:solidFill>
              <a:srgbClr val="6699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anchor="ctr"/>
          <a:lstStyle/>
          <a:p>
            <a:pPr algn="ctr">
              <a:lnSpc>
                <a:spcPts val="1200"/>
              </a:lnSpc>
              <a:defRPr/>
            </a:pPr>
            <a:r>
              <a:rPr lang="fr-FR" sz="1200" b="1" dirty="0">
                <a:solidFill>
                  <a:srgbClr val="669900"/>
                </a:solidFill>
              </a:rPr>
              <a:t>Gestion de la communication</a:t>
            </a:r>
          </a:p>
        </p:txBody>
      </p:sp>
      <p:sp>
        <p:nvSpPr>
          <p:cNvPr id="42" name="Rectangle à coins arrondis 41"/>
          <p:cNvSpPr/>
          <p:nvPr/>
        </p:nvSpPr>
        <p:spPr>
          <a:xfrm>
            <a:off x="10344151" y="6043084"/>
            <a:ext cx="1066800" cy="336549"/>
          </a:xfrm>
          <a:prstGeom prst="roundRect">
            <a:avLst>
              <a:gd name="adj" fmla="val 8166"/>
            </a:avLst>
          </a:prstGeom>
          <a:solidFill>
            <a:srgbClr val="CCFF66"/>
          </a:solidFill>
          <a:ln w="6350">
            <a:solidFill>
              <a:srgbClr val="6699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anchor="ctr"/>
          <a:lstStyle/>
          <a:p>
            <a:pPr algn="ctr">
              <a:lnSpc>
                <a:spcPts val="1200"/>
              </a:lnSpc>
              <a:defRPr/>
            </a:pPr>
            <a:r>
              <a:rPr lang="fr-FR" sz="1200" b="1" dirty="0">
                <a:solidFill>
                  <a:srgbClr val="669900"/>
                </a:solidFill>
              </a:rPr>
              <a:t>Management </a:t>
            </a:r>
          </a:p>
          <a:p>
            <a:pPr algn="ctr">
              <a:lnSpc>
                <a:spcPts val="1200"/>
              </a:lnSpc>
              <a:defRPr/>
            </a:pPr>
            <a:r>
              <a:rPr lang="fr-FR" sz="1200" b="1" dirty="0">
                <a:solidFill>
                  <a:srgbClr val="669900"/>
                </a:solidFill>
              </a:rPr>
              <a:t>de la confiance</a:t>
            </a:r>
          </a:p>
        </p:txBody>
      </p:sp>
      <p:sp>
        <p:nvSpPr>
          <p:cNvPr id="43" name="Rectangle à coins arrondis 42"/>
          <p:cNvSpPr/>
          <p:nvPr/>
        </p:nvSpPr>
        <p:spPr>
          <a:xfrm>
            <a:off x="10344151" y="4330701"/>
            <a:ext cx="1066800" cy="336551"/>
          </a:xfrm>
          <a:prstGeom prst="roundRect">
            <a:avLst>
              <a:gd name="adj" fmla="val 8166"/>
            </a:avLst>
          </a:prstGeom>
          <a:solidFill>
            <a:srgbClr val="CCFF66"/>
          </a:solidFill>
          <a:ln w="6350">
            <a:solidFill>
              <a:srgbClr val="6699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8000" rIns="0" bIns="48000" anchor="ctr"/>
          <a:lstStyle/>
          <a:p>
            <a:pPr algn="ctr">
              <a:lnSpc>
                <a:spcPts val="1200"/>
              </a:lnSpc>
              <a:defRPr/>
            </a:pPr>
            <a:r>
              <a:rPr lang="fr-FR" sz="1200" b="1" dirty="0">
                <a:solidFill>
                  <a:srgbClr val="669900"/>
                </a:solidFill>
              </a:rPr>
              <a:t>Intelligence collective</a:t>
            </a:r>
          </a:p>
        </p:txBody>
      </p:sp>
      <p:cxnSp>
        <p:nvCxnSpPr>
          <p:cNvPr id="44" name="Connecteur droit 43"/>
          <p:cNvCxnSpPr/>
          <p:nvPr/>
        </p:nvCxnSpPr>
        <p:spPr>
          <a:xfrm>
            <a:off x="10877551" y="4756151"/>
            <a:ext cx="0" cy="336549"/>
          </a:xfrm>
          <a:prstGeom prst="line">
            <a:avLst/>
          </a:prstGeom>
          <a:ln>
            <a:solidFill>
              <a:srgbClr val="66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633" y="2899834"/>
            <a:ext cx="1178984" cy="357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0321148" y="2264834"/>
            <a:ext cx="1112805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ts val="1600"/>
              </a:lnSpc>
            </a:pPr>
            <a:r>
              <a:rPr lang="fr-FR" altLang="fr-FR" sz="1600" b="1">
                <a:solidFill>
                  <a:srgbClr val="669900"/>
                </a:solidFill>
              </a:rPr>
              <a:t>Pratiques</a:t>
            </a:r>
          </a:p>
          <a:p>
            <a:pPr algn="ctr">
              <a:lnSpc>
                <a:spcPts val="1600"/>
              </a:lnSpc>
            </a:pPr>
            <a:r>
              <a:rPr lang="fr-FR" altLang="fr-FR" sz="1600" b="1">
                <a:solidFill>
                  <a:srgbClr val="669900"/>
                </a:solidFill>
              </a:rPr>
              <a:t>de support</a:t>
            </a:r>
          </a:p>
        </p:txBody>
      </p:sp>
      <p:sp>
        <p:nvSpPr>
          <p:cNvPr id="47" name="Flèche droite rayée 46"/>
          <p:cNvSpPr/>
          <p:nvPr/>
        </p:nvSpPr>
        <p:spPr>
          <a:xfrm flipH="1">
            <a:off x="9671051" y="4432301"/>
            <a:ext cx="459316" cy="351367"/>
          </a:xfrm>
          <a:prstGeom prst="stripedRightArrow">
            <a:avLst>
              <a:gd name="adj1" fmla="val 50000"/>
              <a:gd name="adj2" fmla="val 59252"/>
            </a:avLst>
          </a:prstGeom>
          <a:solidFill>
            <a:srgbClr val="CCFF66"/>
          </a:solidFill>
          <a:ln w="12700">
            <a:solidFill>
              <a:srgbClr val="6699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400"/>
          </a:p>
        </p:txBody>
      </p:sp>
      <p:sp>
        <p:nvSpPr>
          <p:cNvPr id="30757" name="ZoneTexte 47"/>
          <p:cNvSpPr txBox="1">
            <a:spLocks noChangeArrowheads="1"/>
          </p:cNvSpPr>
          <p:nvPr/>
        </p:nvSpPr>
        <p:spPr bwMode="auto">
          <a:xfrm>
            <a:off x="0" y="484717"/>
            <a:ext cx="121920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fr-FR" altLang="fr-FR" sz="3733" b="1"/>
              <a:t>Industrialiser &amp; innover</a:t>
            </a:r>
          </a:p>
        </p:txBody>
      </p:sp>
      <p:grpSp>
        <p:nvGrpSpPr>
          <p:cNvPr id="30758" name="Groupe 86"/>
          <p:cNvGrpSpPr>
            <a:grpSpLocks/>
          </p:cNvGrpSpPr>
          <p:nvPr/>
        </p:nvGrpSpPr>
        <p:grpSpPr bwMode="auto">
          <a:xfrm>
            <a:off x="4233" y="0"/>
            <a:ext cx="7740651" cy="414867"/>
            <a:chOff x="3596" y="-1"/>
            <a:chExt cx="5899354" cy="311230"/>
          </a:xfrm>
        </p:grpSpPr>
        <p:sp>
          <p:nvSpPr>
            <p:cNvPr id="50" name="Titre 1"/>
            <p:cNvSpPr txBox="1">
              <a:spLocks/>
            </p:cNvSpPr>
            <p:nvPr/>
          </p:nvSpPr>
          <p:spPr bwMode="auto">
            <a:xfrm>
              <a:off x="34247" y="-1"/>
              <a:ext cx="5868703" cy="311230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  <p:txBody>
            <a:bodyPr tIns="96000" anchor="ctr"/>
            <a:lstStyle/>
            <a:p>
              <a:pPr>
                <a:defRPr/>
              </a:pPr>
              <a:r>
                <a:rPr lang="fr-FR" sz="2667" b="1" kern="0" dirty="0">
                  <a:solidFill>
                    <a:srgbClr val="808080"/>
                  </a:solidFill>
                  <a:latin typeface="Arial"/>
                </a:rPr>
                <a:t>Point d’attenti</a:t>
              </a:r>
              <a:r>
                <a:rPr lang="fr-FR" sz="2667" b="1" kern="0" dirty="0">
                  <a:solidFill>
                    <a:srgbClr val="00B0F0"/>
                  </a:solidFill>
                  <a:latin typeface="Arial"/>
                </a:rPr>
                <a:t>o</a:t>
              </a:r>
              <a:r>
                <a:rPr lang="fr-FR" sz="2667" b="1" kern="0" dirty="0">
                  <a:solidFill>
                    <a:srgbClr val="808080"/>
                  </a:solidFill>
                  <a:latin typeface="Arial"/>
                </a:rPr>
                <a:t>n</a:t>
              </a:r>
            </a:p>
          </p:txBody>
        </p:sp>
        <p:cxnSp>
          <p:nvCxnSpPr>
            <p:cNvPr id="51" name="Connecteur droit 50"/>
            <p:cNvCxnSpPr/>
            <p:nvPr/>
          </p:nvCxnSpPr>
          <p:spPr>
            <a:xfrm>
              <a:off x="3596" y="311229"/>
              <a:ext cx="212131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 bwMode="auto">
          <a:xfrm>
            <a:off x="186267" y="414867"/>
            <a:ext cx="2878667" cy="224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48000" anchor="ctr"/>
          <a:lstStyle/>
          <a:p>
            <a:pPr>
              <a:spcBef>
                <a:spcPct val="50000"/>
              </a:spcBef>
              <a:defRPr/>
            </a:pPr>
            <a:r>
              <a:rPr lang="fr-FR" sz="1333" b="1" kern="0" dirty="0">
                <a:solidFill>
                  <a:srgbClr val="00B0F0"/>
                </a:solidFill>
              </a:rPr>
              <a:t>Organisation du  Système d’Information</a:t>
            </a:r>
          </a:p>
        </p:txBody>
      </p:sp>
    </p:spTree>
    <p:extLst>
      <p:ext uri="{BB962C8B-B14F-4D97-AF65-F5344CB8AC3E}">
        <p14:creationId xmlns:p14="http://schemas.microsoft.com/office/powerpoint/2010/main" val="6298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4" grpId="0"/>
      <p:bldP spid="26" grpId="0" animBg="1"/>
      <p:bldP spid="27" grpId="0" animBg="1"/>
      <p:bldP spid="28" grpId="0" animBg="1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67" y="1"/>
            <a:ext cx="9728200" cy="676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785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532718"/>
            <a:ext cx="5350933" cy="310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3824818"/>
            <a:ext cx="3795184" cy="237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306918"/>
            <a:ext cx="3545417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7416800" y="6278034"/>
            <a:ext cx="3843867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2133" kern="0" dirty="0">
                <a:solidFill>
                  <a:srgbClr val="29354C"/>
                </a:solidFill>
              </a:rPr>
              <a:t>Revenue:$550million in 2008</a:t>
            </a: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7435852" y="2832101"/>
            <a:ext cx="34734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2400" kern="0" dirty="0">
                <a:solidFill>
                  <a:sysClr val="windowText" lastClr="000000"/>
                </a:solidFill>
                <a:hlinkClick r:id="rId5"/>
              </a:rPr>
              <a:t>www.innocentive.com</a:t>
            </a:r>
            <a:endParaRPr lang="fr-FR" sz="24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68615" name="Groupe 35"/>
          <p:cNvGrpSpPr>
            <a:grpSpLocks noChangeAspect="1"/>
          </p:cNvGrpSpPr>
          <p:nvPr/>
        </p:nvGrpSpPr>
        <p:grpSpPr bwMode="auto">
          <a:xfrm>
            <a:off x="755651" y="80434"/>
            <a:ext cx="5187949" cy="3012017"/>
            <a:chOff x="144463" y="60325"/>
            <a:chExt cx="5610225" cy="3257550"/>
          </a:xfrm>
        </p:grpSpPr>
        <p:pic>
          <p:nvPicPr>
            <p:cNvPr id="6861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63" y="60325"/>
              <a:ext cx="5610225" cy="325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8" name="Image 11" descr="alliance copie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800" y="447675"/>
              <a:ext cx="287338" cy="220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9" name="Image 12" descr="ressources copie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563" y="1400175"/>
              <a:ext cx="293687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0" name="Image 13" descr="activitess copie.gi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263" y="354013"/>
              <a:ext cx="309562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1" name="Image 14" descr="offre copie.gi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7388" y="344488"/>
              <a:ext cx="301625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2" name="Image 15" descr="crm copie.gi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90525"/>
              <a:ext cx="215900" cy="220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3" name="Image 16" descr="Camion copie.gi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163" y="1436688"/>
              <a:ext cx="350837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4" name="Image 17" descr="revenu copie.gi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375" y="2933700"/>
              <a:ext cx="2730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5" name="Image 18" descr="Couts copie.gi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3" y="2995613"/>
              <a:ext cx="347662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6" name="Image 19" descr="client copie.gi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288" y="358775"/>
              <a:ext cx="227012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16" name="Rectangle 6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33867" y="0"/>
            <a:ext cx="12225867" cy="68580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67" b="1">
              <a:solidFill>
                <a:srgbClr val="00006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87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Groupe 99"/>
          <p:cNvGrpSpPr>
            <a:grpSpLocks noChangeAspect="1"/>
          </p:cNvGrpSpPr>
          <p:nvPr/>
        </p:nvGrpSpPr>
        <p:grpSpPr bwMode="auto">
          <a:xfrm>
            <a:off x="797984" y="476252"/>
            <a:ext cx="10524067" cy="6140449"/>
            <a:chOff x="265113" y="67597"/>
            <a:chExt cx="8578850" cy="5005388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1771415" y="153867"/>
              <a:ext cx="1756490" cy="222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1467" b="1" kern="0">
                  <a:solidFill>
                    <a:sysClr val="windowText" lastClr="000000"/>
                  </a:solidFill>
                </a:rPr>
                <a:t>Productivity Strategy</a:t>
              </a:r>
            </a:p>
          </p:txBody>
        </p:sp>
        <p:sp>
          <p:nvSpPr>
            <p:cNvPr id="53" name="Rectangle 6"/>
            <p:cNvSpPr>
              <a:spLocks noChangeArrowheads="1"/>
            </p:cNvSpPr>
            <p:nvPr/>
          </p:nvSpPr>
          <p:spPr bwMode="auto">
            <a:xfrm>
              <a:off x="6369693" y="153867"/>
              <a:ext cx="1604652" cy="222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1467" b="1" kern="0">
                  <a:solidFill>
                    <a:sysClr val="windowText" lastClr="000000"/>
                  </a:solidFill>
                </a:rPr>
                <a:t>Growth Strategy</a:t>
              </a:r>
            </a:p>
          </p:txBody>
        </p:sp>
        <p:sp>
          <p:nvSpPr>
            <p:cNvPr id="54" name="Rectangle 7"/>
            <p:cNvSpPr>
              <a:spLocks noChangeArrowheads="1"/>
            </p:cNvSpPr>
            <p:nvPr/>
          </p:nvSpPr>
          <p:spPr bwMode="auto">
            <a:xfrm rot="16200000">
              <a:off x="-77374" y="448043"/>
              <a:ext cx="1123236" cy="438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anchor="ctr"/>
            <a:lstStyle/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Financial</a:t>
              </a:r>
            </a:p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Perspective </a:t>
              </a:r>
            </a:p>
          </p:txBody>
        </p:sp>
        <p:sp>
          <p:nvSpPr>
            <p:cNvPr id="55" name="Rectangle 8"/>
            <p:cNvSpPr>
              <a:spLocks noChangeArrowheads="1"/>
            </p:cNvSpPr>
            <p:nvPr/>
          </p:nvSpPr>
          <p:spPr bwMode="auto">
            <a:xfrm rot="16200000">
              <a:off x="-39417" y="1591985"/>
              <a:ext cx="1033516" cy="424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anchor="ctr"/>
            <a:lstStyle/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Customer</a:t>
              </a:r>
            </a:p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Perspective </a:t>
              </a:r>
            </a:p>
          </p:txBody>
        </p:sp>
        <p:sp>
          <p:nvSpPr>
            <p:cNvPr id="56" name="Rectangle 9"/>
            <p:cNvSpPr>
              <a:spLocks noChangeArrowheads="1"/>
            </p:cNvSpPr>
            <p:nvPr/>
          </p:nvSpPr>
          <p:spPr bwMode="auto">
            <a:xfrm rot="16200000">
              <a:off x="-301677" y="2894662"/>
              <a:ext cx="1558037" cy="424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anchor="ctr"/>
            <a:lstStyle/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Internal </a:t>
              </a:r>
            </a:p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Perspective </a:t>
              </a:r>
            </a:p>
          </p:txBody>
        </p:sp>
        <p:sp>
          <p:nvSpPr>
            <p:cNvPr id="57" name="Rectangle 10"/>
            <p:cNvSpPr>
              <a:spLocks noChangeArrowheads="1"/>
            </p:cNvSpPr>
            <p:nvPr/>
          </p:nvSpPr>
          <p:spPr bwMode="auto">
            <a:xfrm rot="16200000">
              <a:off x="-116196" y="4267218"/>
              <a:ext cx="1187076" cy="424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6000" rIns="96000" anchor="ctr"/>
            <a:lstStyle/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Learning</a:t>
              </a:r>
              <a:r>
                <a:rPr lang="fr-FR" sz="1200" b="1" kern="0">
                  <a:solidFill>
                    <a:sysClr val="windowText" lastClr="000000"/>
                  </a:solidFill>
                </a:rPr>
                <a:t> &amp;</a:t>
              </a:r>
              <a:r>
                <a:rPr lang="fr-FR" sz="1333" b="1" kern="0">
                  <a:solidFill>
                    <a:sysClr val="windowText" lastClr="000000"/>
                  </a:solidFill>
                </a:rPr>
                <a:t> Growth</a:t>
              </a:r>
            </a:p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Perspective </a:t>
              </a:r>
            </a:p>
          </p:txBody>
        </p:sp>
        <p:cxnSp>
          <p:nvCxnSpPr>
            <p:cNvPr id="69643" name="AutoShape 11"/>
            <p:cNvCxnSpPr>
              <a:cxnSpLocks noChangeShapeType="1"/>
              <a:stCxn id="64" idx="0"/>
              <a:endCxn id="70" idx="2"/>
            </p:cNvCxnSpPr>
            <p:nvPr/>
          </p:nvCxnSpPr>
          <p:spPr bwMode="auto">
            <a:xfrm rot="-5400000">
              <a:off x="2778920" y="-387222"/>
              <a:ext cx="239712" cy="1876425"/>
            </a:xfrm>
            <a:prstGeom prst="curvedConnector2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" name="Rectangle 14"/>
            <p:cNvSpPr>
              <a:spLocks noChangeAspect="1" noChangeArrowheads="1"/>
            </p:cNvSpPr>
            <p:nvPr/>
          </p:nvSpPr>
          <p:spPr bwMode="auto">
            <a:xfrm>
              <a:off x="265113" y="67597"/>
              <a:ext cx="8578850" cy="116119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15"/>
            <p:cNvSpPr>
              <a:spLocks noChangeArrowheads="1"/>
            </p:cNvSpPr>
            <p:nvPr/>
          </p:nvSpPr>
          <p:spPr bwMode="auto">
            <a:xfrm>
              <a:off x="265113" y="1228791"/>
              <a:ext cx="8578850" cy="1069749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16"/>
            <p:cNvSpPr>
              <a:spLocks noChangeArrowheads="1"/>
            </p:cNvSpPr>
            <p:nvPr/>
          </p:nvSpPr>
          <p:spPr bwMode="auto">
            <a:xfrm>
              <a:off x="265113" y="2298540"/>
              <a:ext cx="8578850" cy="1587369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17"/>
            <p:cNvSpPr>
              <a:spLocks noChangeArrowheads="1"/>
            </p:cNvSpPr>
            <p:nvPr/>
          </p:nvSpPr>
          <p:spPr bwMode="auto">
            <a:xfrm>
              <a:off x="265113" y="3885909"/>
              <a:ext cx="8578850" cy="118707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18"/>
            <p:cNvSpPr>
              <a:spLocks noChangeArrowheads="1"/>
            </p:cNvSpPr>
            <p:nvPr/>
          </p:nvSpPr>
          <p:spPr bwMode="auto">
            <a:xfrm>
              <a:off x="265113" y="67597"/>
              <a:ext cx="436534" cy="500538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val 19"/>
            <p:cNvSpPr>
              <a:spLocks noChangeArrowheads="1"/>
            </p:cNvSpPr>
            <p:nvPr/>
          </p:nvSpPr>
          <p:spPr bwMode="auto">
            <a:xfrm>
              <a:off x="1143358" y="671487"/>
              <a:ext cx="1633985" cy="396842"/>
            </a:xfrm>
            <a:prstGeom prst="ellipse">
              <a:avLst/>
            </a:prstGeom>
            <a:solidFill>
              <a:srgbClr val="B2B2B2">
                <a:alpha val="29019"/>
              </a:srgbClr>
            </a:soli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fr-FR" sz="1333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val 22"/>
            <p:cNvSpPr>
              <a:spLocks noChangeArrowheads="1"/>
            </p:cNvSpPr>
            <p:nvPr/>
          </p:nvSpPr>
          <p:spPr bwMode="auto">
            <a:xfrm>
              <a:off x="818976" y="4149896"/>
              <a:ext cx="1439011" cy="541776"/>
            </a:xfrm>
            <a:prstGeom prst="ellipse">
              <a:avLst/>
            </a:prstGeom>
            <a:solidFill>
              <a:srgbClr val="B2B2B2">
                <a:alpha val="29019"/>
              </a:srgbClr>
            </a:soli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endParaRPr lang="fr-FR" sz="1333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val 23"/>
            <p:cNvSpPr>
              <a:spLocks noChangeArrowheads="1"/>
            </p:cNvSpPr>
            <p:nvPr/>
          </p:nvSpPr>
          <p:spPr bwMode="auto">
            <a:xfrm>
              <a:off x="818976" y="2614289"/>
              <a:ext cx="1439011" cy="541776"/>
            </a:xfrm>
            <a:prstGeom prst="ellipse">
              <a:avLst/>
            </a:prstGeom>
            <a:solidFill>
              <a:srgbClr val="B2B2B2">
                <a:alpha val="29019"/>
              </a:srgbClr>
            </a:soli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 </a:t>
              </a:r>
              <a:endParaRPr lang="fr-FR" sz="12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Oval 25"/>
            <p:cNvSpPr>
              <a:spLocks noChangeArrowheads="1"/>
            </p:cNvSpPr>
            <p:nvPr/>
          </p:nvSpPr>
          <p:spPr bwMode="auto">
            <a:xfrm>
              <a:off x="2620328" y="2614289"/>
              <a:ext cx="1439011" cy="541776"/>
            </a:xfrm>
            <a:prstGeom prst="ellipse">
              <a:avLst/>
            </a:prstGeom>
            <a:solidFill>
              <a:srgbClr val="B2B2B2">
                <a:alpha val="29019"/>
              </a:srgbClr>
            </a:soli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endParaRPr lang="fr-FR" sz="1333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val 28"/>
            <p:cNvSpPr>
              <a:spLocks noChangeArrowheads="1"/>
            </p:cNvSpPr>
            <p:nvPr/>
          </p:nvSpPr>
          <p:spPr bwMode="auto">
            <a:xfrm>
              <a:off x="818976" y="1539364"/>
              <a:ext cx="1439011" cy="541776"/>
            </a:xfrm>
            <a:prstGeom prst="ellipse">
              <a:avLst/>
            </a:prstGeom>
            <a:solidFill>
              <a:srgbClr val="B2B2B2">
                <a:alpha val="29019"/>
              </a:srgbClr>
            </a:soli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endParaRPr lang="fr-FR" sz="1333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Rectangle 41"/>
            <p:cNvSpPr>
              <a:spLocks noChangeArrowheads="1"/>
            </p:cNvSpPr>
            <p:nvPr/>
          </p:nvSpPr>
          <p:spPr bwMode="auto">
            <a:xfrm>
              <a:off x="6066017" y="1353020"/>
              <a:ext cx="253638" cy="51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val 42"/>
            <p:cNvSpPr>
              <a:spLocks noChangeArrowheads="1"/>
            </p:cNvSpPr>
            <p:nvPr/>
          </p:nvSpPr>
          <p:spPr bwMode="auto">
            <a:xfrm>
              <a:off x="3866090" y="190100"/>
              <a:ext cx="1385523" cy="481387"/>
            </a:xfrm>
            <a:prstGeom prst="ellipse">
              <a:avLst/>
            </a:prstGeom>
            <a:solidFill>
              <a:srgbClr val="BECBD8"/>
            </a:solidFill>
            <a:ln w="57150" cmpd="thickThin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defRPr/>
              </a:pPr>
              <a:endParaRPr lang="fr-FR" sz="800" b="1" ker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fr-FR" sz="1467" b="1" kern="0">
                  <a:solidFill>
                    <a:sysClr val="windowText" lastClr="000000"/>
                  </a:solidFill>
                </a:rPr>
                <a:t>Long-term</a:t>
              </a:r>
            </a:p>
            <a:p>
              <a:pPr algn="ctr">
                <a:lnSpc>
                  <a:spcPct val="60000"/>
                </a:lnSpc>
                <a:defRPr/>
              </a:pPr>
              <a:r>
                <a:rPr lang="fr-FR" sz="1467" b="1" kern="0">
                  <a:solidFill>
                    <a:sysClr val="windowText" lastClr="000000"/>
                  </a:solidFill>
                </a:rPr>
                <a:t>Shareholder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467" b="1" kern="0">
                  <a:solidFill>
                    <a:sysClr val="windowText" lastClr="000000"/>
                  </a:solidFill>
                </a:rPr>
                <a:t>Value</a:t>
              </a:r>
            </a:p>
            <a:p>
              <a:pPr algn="ctr">
                <a:lnSpc>
                  <a:spcPct val="90000"/>
                </a:lnSpc>
                <a:defRPr/>
              </a:pPr>
              <a:endParaRPr lang="fr-FR" sz="667" b="1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9656" name="AutoShape 47"/>
            <p:cNvCxnSpPr>
              <a:cxnSpLocks noChangeShapeType="1"/>
              <a:stCxn id="75" idx="0"/>
              <a:endCxn id="88" idx="4"/>
            </p:cNvCxnSpPr>
            <p:nvPr/>
          </p:nvCxnSpPr>
          <p:spPr bwMode="auto">
            <a:xfrm rot="-5400000">
              <a:off x="6348413" y="834359"/>
              <a:ext cx="484188" cy="925513"/>
            </a:xfrm>
            <a:prstGeom prst="curvedConnector3">
              <a:avLst>
                <a:gd name="adj1" fmla="val 498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Oval 48"/>
            <p:cNvSpPr>
              <a:spLocks noChangeArrowheads="1"/>
            </p:cNvSpPr>
            <p:nvPr/>
          </p:nvSpPr>
          <p:spPr bwMode="auto">
            <a:xfrm>
              <a:off x="3790171" y="4388001"/>
              <a:ext cx="1437286" cy="541776"/>
            </a:xfrm>
            <a:prstGeom prst="ellipse">
              <a:avLst/>
            </a:prstGeom>
            <a:solidFill>
              <a:srgbClr val="7D97B1">
                <a:alpha val="29019"/>
              </a:srgb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ts val="1067"/>
                </a:lnSpc>
                <a:defRPr/>
              </a:pPr>
              <a:r>
                <a:rPr lang="fr-FR" sz="1333" b="1" kern="0" dirty="0">
                  <a:solidFill>
                    <a:sysClr val="windowText" lastClr="000000"/>
                  </a:solidFill>
                </a:rPr>
                <a:t>CRM </a:t>
              </a:r>
            </a:p>
            <a:p>
              <a:pPr algn="ctr">
                <a:lnSpc>
                  <a:spcPts val="1067"/>
                </a:lnSpc>
                <a:defRPr/>
              </a:pPr>
              <a:r>
                <a:rPr lang="fr-FR" sz="1333" b="1" kern="0" dirty="0">
                  <a:solidFill>
                    <a:sysClr val="windowText" lastClr="000000"/>
                  </a:solidFill>
                </a:rPr>
                <a:t>information system</a:t>
              </a:r>
            </a:p>
          </p:txBody>
        </p:sp>
        <p:sp>
          <p:nvSpPr>
            <p:cNvPr id="73" name="Oval 49"/>
            <p:cNvSpPr>
              <a:spLocks noChangeArrowheads="1"/>
            </p:cNvSpPr>
            <p:nvPr/>
          </p:nvSpPr>
          <p:spPr bwMode="auto">
            <a:xfrm>
              <a:off x="7294525" y="4400079"/>
              <a:ext cx="1439011" cy="541776"/>
            </a:xfrm>
            <a:prstGeom prst="ellipse">
              <a:avLst/>
            </a:prstGeom>
            <a:solidFill>
              <a:srgbClr val="7D97B1">
                <a:alpha val="29019"/>
              </a:srgb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70000"/>
                </a:lnSpc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SRM</a:t>
              </a:r>
            </a:p>
            <a:p>
              <a:pPr algn="ctr">
                <a:lnSpc>
                  <a:spcPct val="70000"/>
                </a:lnSpc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information system</a:t>
              </a:r>
            </a:p>
          </p:txBody>
        </p:sp>
        <p:sp>
          <p:nvSpPr>
            <p:cNvPr id="74" name="Oval 50"/>
            <p:cNvSpPr>
              <a:spLocks noChangeArrowheads="1"/>
            </p:cNvSpPr>
            <p:nvPr/>
          </p:nvSpPr>
          <p:spPr bwMode="auto">
            <a:xfrm>
              <a:off x="5400000" y="2531470"/>
              <a:ext cx="1439011" cy="541776"/>
            </a:xfrm>
            <a:prstGeom prst="ellipse">
              <a:avLst/>
            </a:prstGeom>
            <a:solidFill>
              <a:srgbClr val="7D97B1">
                <a:alpha val="29019"/>
              </a:srgb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70000"/>
                </a:lnSpc>
                <a:defRPr/>
              </a:pPr>
              <a:r>
                <a:rPr lang="fr-FR" sz="1333" b="1" kern="0" dirty="0">
                  <a:solidFill>
                    <a:sysClr val="windowText" lastClr="000000"/>
                  </a:solidFill>
                </a:rPr>
                <a:t>Design &amp; </a:t>
              </a:r>
              <a:r>
                <a:rPr lang="fr-FR" sz="1333" b="1" kern="0" dirty="0" err="1">
                  <a:solidFill>
                    <a:sysClr val="windowText" lastClr="000000"/>
                  </a:solidFill>
                </a:rPr>
                <a:t>price</a:t>
              </a:r>
              <a:r>
                <a:rPr lang="fr-FR" sz="1333" b="1" kern="0" dirty="0">
                  <a:solidFill>
                    <a:sysClr val="windowText" lastClr="000000"/>
                  </a:solidFill>
                </a:rPr>
                <a:t> </a:t>
              </a:r>
            </a:p>
            <a:p>
              <a:pPr algn="ctr">
                <a:lnSpc>
                  <a:spcPct val="70000"/>
                </a:lnSpc>
                <a:defRPr/>
              </a:pPr>
              <a:r>
                <a:rPr lang="fr-FR" sz="1333" b="1" kern="0" dirty="0" err="1">
                  <a:solidFill>
                    <a:sysClr val="windowText" lastClr="000000"/>
                  </a:solidFill>
                </a:rPr>
                <a:t>offerings</a:t>
              </a:r>
              <a:r>
                <a:rPr lang="fr-FR" sz="1333" b="1" kern="0" dirty="0">
                  <a:solidFill>
                    <a:sysClr val="windowText" lastClr="000000"/>
                  </a:solidFill>
                </a:rPr>
                <a:t> </a:t>
              </a:r>
              <a:r>
                <a:rPr lang="fr-FR" sz="1333" b="1" kern="0" dirty="0" err="1">
                  <a:solidFill>
                    <a:sysClr val="windowText" lastClr="000000"/>
                  </a:solidFill>
                </a:rPr>
                <a:t>appropriately</a:t>
              </a:r>
              <a:endParaRPr lang="fr-FR" sz="1333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Oval 51"/>
            <p:cNvSpPr>
              <a:spLocks noChangeArrowheads="1"/>
            </p:cNvSpPr>
            <p:nvPr/>
          </p:nvSpPr>
          <p:spPr bwMode="auto">
            <a:xfrm>
              <a:off x="5408627" y="1539364"/>
              <a:ext cx="1439011" cy="541776"/>
            </a:xfrm>
            <a:prstGeom prst="ellipse">
              <a:avLst/>
            </a:prstGeom>
            <a:solidFill>
              <a:srgbClr val="7D97B1">
                <a:alpha val="29019"/>
              </a:srgb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Provide tailored</a:t>
              </a:r>
            </a:p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 financial solutions</a:t>
              </a:r>
              <a:endParaRPr lang="fr-FR" sz="12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Oval 52"/>
            <p:cNvSpPr>
              <a:spLocks noChangeArrowheads="1"/>
            </p:cNvSpPr>
            <p:nvPr/>
          </p:nvSpPr>
          <p:spPr bwMode="auto">
            <a:xfrm>
              <a:off x="7125432" y="1539364"/>
              <a:ext cx="1437285" cy="541776"/>
            </a:xfrm>
            <a:prstGeom prst="ellipse">
              <a:avLst/>
            </a:prstGeom>
            <a:solidFill>
              <a:srgbClr val="7D97B1">
                <a:alpha val="29019"/>
              </a:srgbClr>
            </a:solidFill>
            <a:ln w="6350">
              <a:noFill/>
              <a:round/>
              <a:headEnd/>
              <a:tailEnd/>
            </a:ln>
          </p:spPr>
          <p:txBody>
            <a:bodyPr wrap="none" lIns="48000" rIns="48000" bIns="144000" anchor="ctr"/>
            <a:lstStyle/>
            <a:p>
              <a:pPr algn="ctr">
                <a:defRPr/>
              </a:pPr>
              <a:r>
                <a:rPr lang="fr-FR" sz="1333" b="1" kern="0" dirty="0" err="1">
                  <a:solidFill>
                    <a:sysClr val="windowText" lastClr="000000"/>
                  </a:solidFill>
                </a:rPr>
                <a:t>Provide</a:t>
              </a:r>
              <a:r>
                <a:rPr lang="fr-FR" sz="1333" b="1" kern="0" dirty="0">
                  <a:solidFill>
                    <a:sysClr val="windowText" lastClr="000000"/>
                  </a:solidFill>
                </a:rPr>
                <a:t> </a:t>
              </a:r>
              <a:r>
                <a:rPr lang="fr-FR" sz="1333" b="1" kern="0" dirty="0" err="1">
                  <a:solidFill>
                    <a:sysClr val="windowText" lastClr="000000"/>
                  </a:solidFill>
                </a:rPr>
                <a:t>tailored</a:t>
              </a:r>
              <a:endParaRPr lang="fr-FR" sz="1333" b="1" kern="0" dirty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70000"/>
                </a:lnSpc>
                <a:defRPr/>
              </a:pPr>
              <a:r>
                <a:rPr lang="fr-FR" sz="1333" b="1" kern="0" dirty="0">
                  <a:solidFill>
                    <a:sysClr val="windowText" lastClr="000000"/>
                  </a:solidFill>
                </a:rPr>
                <a:t>power </a:t>
              </a:r>
              <a:r>
                <a:rPr lang="fr-FR" sz="1333" b="1" kern="0" dirty="0" err="1">
                  <a:solidFill>
                    <a:sysClr val="windowText" lastClr="000000"/>
                  </a:solidFill>
                </a:rPr>
                <a:t>generation</a:t>
              </a:r>
              <a:r>
                <a:rPr lang="fr-FR" sz="1333" b="1" kern="0" dirty="0">
                  <a:solidFill>
                    <a:sysClr val="windowText" lastClr="000000"/>
                  </a:solidFill>
                </a:rPr>
                <a:t> </a:t>
              </a:r>
            </a:p>
            <a:p>
              <a:pPr algn="ctr">
                <a:lnSpc>
                  <a:spcPct val="70000"/>
                </a:lnSpc>
                <a:defRPr/>
              </a:pPr>
              <a:r>
                <a:rPr lang="fr-FR" sz="1333" b="1" kern="0" dirty="0">
                  <a:solidFill>
                    <a:sysClr val="windowText" lastClr="000000"/>
                  </a:solidFill>
                </a:rPr>
                <a:t>&amp; </a:t>
              </a:r>
              <a:r>
                <a:rPr lang="fr-FR" sz="1333" b="1" kern="0" dirty="0" err="1">
                  <a:solidFill>
                    <a:sysClr val="windowText" lastClr="000000"/>
                  </a:solidFill>
                </a:rPr>
                <a:t>metering</a:t>
              </a:r>
              <a:r>
                <a:rPr lang="fr-FR" sz="1333" b="1" kern="0" dirty="0">
                  <a:solidFill>
                    <a:sysClr val="windowText" lastClr="000000"/>
                  </a:solidFill>
                </a:rPr>
                <a:t> solutions</a:t>
              </a:r>
            </a:p>
          </p:txBody>
        </p:sp>
        <p:cxnSp>
          <p:nvCxnSpPr>
            <p:cNvPr id="69662" name="AutoShape 53"/>
            <p:cNvCxnSpPr>
              <a:cxnSpLocks noChangeShapeType="1"/>
              <a:stCxn id="74" idx="0"/>
              <a:endCxn id="75" idx="4"/>
            </p:cNvCxnSpPr>
            <p:nvPr/>
          </p:nvCxnSpPr>
          <p:spPr bwMode="auto">
            <a:xfrm rot="-5400000">
              <a:off x="5898357" y="2302003"/>
              <a:ext cx="450850" cy="793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63" name="AutoShape 54"/>
            <p:cNvCxnSpPr>
              <a:cxnSpLocks noChangeShapeType="1"/>
              <a:stCxn id="82" idx="0"/>
              <a:endCxn id="84" idx="4"/>
            </p:cNvCxnSpPr>
            <p:nvPr/>
          </p:nvCxnSpPr>
          <p:spPr bwMode="auto">
            <a:xfrm rot="-5400000">
              <a:off x="5947569" y="3979991"/>
              <a:ext cx="34131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64" name="AutoShape 55"/>
            <p:cNvCxnSpPr>
              <a:cxnSpLocks noChangeShapeType="1"/>
              <a:stCxn id="74" idx="0"/>
              <a:endCxn id="76" idx="4"/>
            </p:cNvCxnSpPr>
            <p:nvPr/>
          </p:nvCxnSpPr>
          <p:spPr bwMode="auto">
            <a:xfrm rot="-5400000">
              <a:off x="6756401" y="1443959"/>
              <a:ext cx="450850" cy="172402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65" name="AutoShape 56"/>
            <p:cNvCxnSpPr>
              <a:cxnSpLocks noChangeShapeType="1"/>
              <a:stCxn id="76" idx="0"/>
              <a:endCxn id="88" idx="4"/>
            </p:cNvCxnSpPr>
            <p:nvPr/>
          </p:nvCxnSpPr>
          <p:spPr bwMode="auto">
            <a:xfrm rot="5400000" flipH="1">
              <a:off x="7206457" y="901828"/>
              <a:ext cx="484188" cy="790575"/>
            </a:xfrm>
            <a:prstGeom prst="curvedConnector3">
              <a:avLst>
                <a:gd name="adj1" fmla="val 498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66" name="AutoShape 57"/>
            <p:cNvCxnSpPr>
              <a:cxnSpLocks noChangeShapeType="1"/>
              <a:stCxn id="72" idx="0"/>
              <a:endCxn id="84" idx="2"/>
            </p:cNvCxnSpPr>
            <p:nvPr/>
          </p:nvCxnSpPr>
          <p:spPr bwMode="auto">
            <a:xfrm rot="-5400000">
              <a:off x="4529138" y="3518822"/>
              <a:ext cx="849312" cy="890588"/>
            </a:xfrm>
            <a:prstGeom prst="curvedConnector2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" name="Oval 59"/>
            <p:cNvSpPr>
              <a:spLocks noChangeArrowheads="1"/>
            </p:cNvSpPr>
            <p:nvPr/>
          </p:nvSpPr>
          <p:spPr bwMode="auto">
            <a:xfrm>
              <a:off x="5398274" y="4149896"/>
              <a:ext cx="1439011" cy="541776"/>
            </a:xfrm>
            <a:prstGeom prst="ellipse">
              <a:avLst/>
            </a:prstGeom>
            <a:solidFill>
              <a:srgbClr val="7D97B1">
                <a:alpha val="29019"/>
              </a:srgb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70000"/>
                </a:lnSpc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Ensure the right </a:t>
              </a:r>
            </a:p>
            <a:p>
              <a:pPr algn="ctr">
                <a:lnSpc>
                  <a:spcPct val="70000"/>
                </a:lnSpc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skills are available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for business needs</a:t>
              </a:r>
              <a:endParaRPr lang="fr-FR" sz="12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Oval 60"/>
            <p:cNvSpPr>
              <a:spLocks noChangeArrowheads="1"/>
            </p:cNvSpPr>
            <p:nvPr/>
          </p:nvSpPr>
          <p:spPr bwMode="auto">
            <a:xfrm>
              <a:off x="7118531" y="2553899"/>
              <a:ext cx="1437285" cy="541776"/>
            </a:xfrm>
            <a:prstGeom prst="ellipse">
              <a:avLst/>
            </a:prstGeom>
            <a:solidFill>
              <a:srgbClr val="7D97B1">
                <a:alpha val="29019"/>
              </a:srgb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70000"/>
                </a:lnSpc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Deep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 strategic suppliers</a:t>
              </a:r>
            </a:p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 relationships</a:t>
              </a:r>
            </a:p>
          </p:txBody>
        </p:sp>
        <p:sp>
          <p:nvSpPr>
            <p:cNvPr id="84" name="Oval 61"/>
            <p:cNvSpPr>
              <a:spLocks noChangeArrowheads="1"/>
            </p:cNvSpPr>
            <p:nvPr/>
          </p:nvSpPr>
          <p:spPr bwMode="auto">
            <a:xfrm>
              <a:off x="5398274" y="3268215"/>
              <a:ext cx="1439011" cy="541776"/>
            </a:xfrm>
            <a:prstGeom prst="ellipse">
              <a:avLst/>
            </a:prstGeom>
            <a:solidFill>
              <a:srgbClr val="7D97B1">
                <a:alpha val="29019"/>
              </a:srgb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70000"/>
                </a:lnSpc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Understand </a:t>
              </a:r>
            </a:p>
            <a:p>
              <a:pPr algn="ctr">
                <a:lnSpc>
                  <a:spcPct val="70000"/>
                </a:lnSpc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client needs</a:t>
              </a:r>
            </a:p>
          </p:txBody>
        </p:sp>
        <p:cxnSp>
          <p:nvCxnSpPr>
            <p:cNvPr id="69670" name="AutoShape 62"/>
            <p:cNvCxnSpPr>
              <a:cxnSpLocks noChangeShapeType="1"/>
              <a:stCxn id="84" idx="0"/>
              <a:endCxn id="74" idx="4"/>
            </p:cNvCxnSpPr>
            <p:nvPr/>
          </p:nvCxnSpPr>
          <p:spPr bwMode="auto">
            <a:xfrm rot="-5400000">
              <a:off x="6021388" y="3169572"/>
              <a:ext cx="195262" cy="1588"/>
            </a:xfrm>
            <a:prstGeom prst="curvedConnector3">
              <a:avLst>
                <a:gd name="adj1" fmla="val 50407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71" name="AutoShape 63"/>
            <p:cNvCxnSpPr>
              <a:cxnSpLocks noChangeShapeType="1"/>
              <a:stCxn id="83" idx="0"/>
              <a:endCxn id="76" idx="4"/>
            </p:cNvCxnSpPr>
            <p:nvPr/>
          </p:nvCxnSpPr>
          <p:spPr bwMode="auto">
            <a:xfrm rot="-5400000">
              <a:off x="7604125" y="2313910"/>
              <a:ext cx="473075" cy="635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72" name="AutoShape 64"/>
            <p:cNvCxnSpPr>
              <a:cxnSpLocks noChangeShapeType="1"/>
              <a:stCxn id="88" idx="0"/>
              <a:endCxn id="70" idx="6"/>
            </p:cNvCxnSpPr>
            <p:nvPr/>
          </p:nvCxnSpPr>
          <p:spPr bwMode="auto">
            <a:xfrm rot="5400000" flipH="1">
              <a:off x="6053138" y="-341978"/>
              <a:ext cx="227012" cy="1773238"/>
            </a:xfrm>
            <a:prstGeom prst="curvedConnector2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8" name="Oval 65"/>
            <p:cNvSpPr>
              <a:spLocks noChangeArrowheads="1"/>
            </p:cNvSpPr>
            <p:nvPr/>
          </p:nvSpPr>
          <p:spPr bwMode="auto">
            <a:xfrm>
              <a:off x="6235109" y="657684"/>
              <a:ext cx="1633984" cy="396842"/>
            </a:xfrm>
            <a:prstGeom prst="ellipse">
              <a:avLst/>
            </a:prstGeom>
            <a:solidFill>
              <a:srgbClr val="7D97B1">
                <a:alpha val="29019"/>
              </a:srgbClr>
            </a:solidFill>
            <a:ln w="1905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  Increase number </a:t>
              </a:r>
            </a:p>
            <a:p>
              <a:pPr algn="ctr">
                <a:defRPr/>
              </a:pPr>
              <a:r>
                <a:rPr lang="fr-FR" sz="1333" b="1" kern="0">
                  <a:solidFill>
                    <a:sysClr val="windowText" lastClr="000000"/>
                  </a:solidFill>
                </a:rPr>
                <a:t>of customers</a:t>
              </a:r>
            </a:p>
          </p:txBody>
        </p:sp>
        <p:cxnSp>
          <p:nvCxnSpPr>
            <p:cNvPr id="69674" name="AutoShape 66"/>
            <p:cNvCxnSpPr>
              <a:cxnSpLocks noChangeShapeType="1"/>
              <a:stCxn id="73" idx="0"/>
              <a:endCxn id="83" idx="6"/>
            </p:cNvCxnSpPr>
            <p:nvPr/>
          </p:nvCxnSpPr>
          <p:spPr bwMode="auto">
            <a:xfrm rot="-5400000">
              <a:off x="7497763" y="3341022"/>
              <a:ext cx="1574800" cy="542925"/>
            </a:xfrm>
            <a:prstGeom prst="curvedConnector4">
              <a:avLst>
                <a:gd name="adj1" fmla="val 41431"/>
                <a:gd name="adj2" fmla="val 14210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75" name="AutoShape 67"/>
            <p:cNvCxnSpPr>
              <a:cxnSpLocks noChangeShapeType="1"/>
              <a:stCxn id="82" idx="0"/>
              <a:endCxn id="83" idx="4"/>
            </p:cNvCxnSpPr>
            <p:nvPr/>
          </p:nvCxnSpPr>
          <p:spPr bwMode="auto">
            <a:xfrm rot="-5400000">
              <a:off x="6450013" y="2763172"/>
              <a:ext cx="1055687" cy="1719263"/>
            </a:xfrm>
            <a:prstGeom prst="curvedConnector3">
              <a:avLst>
                <a:gd name="adj1" fmla="val 14884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76" name="AutoShape 72"/>
            <p:cNvCxnSpPr>
              <a:cxnSpLocks noChangeShapeType="1"/>
              <a:stCxn id="65" idx="0"/>
              <a:endCxn id="66" idx="4"/>
            </p:cNvCxnSpPr>
            <p:nvPr/>
          </p:nvCxnSpPr>
          <p:spPr bwMode="auto">
            <a:xfrm rot="-5400000">
              <a:off x="1040607" y="3652966"/>
              <a:ext cx="995362" cy="0"/>
            </a:xfrm>
            <a:prstGeom prst="straightConnector1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77" name="AutoShape 73"/>
            <p:cNvCxnSpPr>
              <a:cxnSpLocks noChangeShapeType="1"/>
              <a:stCxn id="65" idx="0"/>
              <a:endCxn id="67" idx="4"/>
            </p:cNvCxnSpPr>
            <p:nvPr/>
          </p:nvCxnSpPr>
          <p:spPr bwMode="auto">
            <a:xfrm rot="-5400000">
              <a:off x="1941513" y="2752060"/>
              <a:ext cx="995362" cy="1801812"/>
            </a:xfrm>
            <a:prstGeom prst="curvedConnector3">
              <a:avLst>
                <a:gd name="adj1" fmla="val 50079"/>
              </a:avLst>
            </a:prstGeom>
            <a:noFill/>
            <a:ln w="9525">
              <a:solidFill>
                <a:srgbClr val="B2B2B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78" name="AutoShape 74"/>
            <p:cNvCxnSpPr>
              <a:cxnSpLocks noChangeShapeType="1"/>
              <a:stCxn id="66" idx="0"/>
              <a:endCxn id="68" idx="4"/>
            </p:cNvCxnSpPr>
            <p:nvPr/>
          </p:nvCxnSpPr>
          <p:spPr bwMode="auto">
            <a:xfrm rot="-5400000">
              <a:off x="1271588" y="2347247"/>
              <a:ext cx="533400" cy="0"/>
            </a:xfrm>
            <a:prstGeom prst="straightConnector1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79" name="AutoShape 75"/>
            <p:cNvCxnSpPr>
              <a:cxnSpLocks noChangeShapeType="1"/>
              <a:stCxn id="68" idx="0"/>
              <a:endCxn id="64" idx="4"/>
            </p:cNvCxnSpPr>
            <p:nvPr/>
          </p:nvCxnSpPr>
          <p:spPr bwMode="auto">
            <a:xfrm rot="-5400000">
              <a:off x="1513682" y="1092328"/>
              <a:ext cx="471488" cy="422275"/>
            </a:xfrm>
            <a:prstGeom prst="curvedConnector3">
              <a:avLst>
                <a:gd name="adj1" fmla="val 49833"/>
              </a:avLst>
            </a:prstGeom>
            <a:noFill/>
            <a:ln w="9525">
              <a:solidFill>
                <a:srgbClr val="B2B2B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" name="Oval 76"/>
            <p:cNvSpPr>
              <a:spLocks noChangeArrowheads="1"/>
            </p:cNvSpPr>
            <p:nvPr/>
          </p:nvSpPr>
          <p:spPr bwMode="auto">
            <a:xfrm>
              <a:off x="2635857" y="1539364"/>
              <a:ext cx="1437285" cy="541776"/>
            </a:xfrm>
            <a:prstGeom prst="ellipse">
              <a:avLst/>
            </a:prstGeom>
            <a:solidFill>
              <a:srgbClr val="B2B2B2">
                <a:alpha val="29019"/>
              </a:srgbClr>
            </a:solidFill>
            <a:ln w="6350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endParaRPr lang="fr-FR" sz="1333" b="1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9681" name="AutoShape 77"/>
            <p:cNvCxnSpPr>
              <a:cxnSpLocks noChangeShapeType="1"/>
              <a:stCxn id="67" idx="0"/>
              <a:endCxn id="95" idx="4"/>
            </p:cNvCxnSpPr>
            <p:nvPr/>
          </p:nvCxnSpPr>
          <p:spPr bwMode="auto">
            <a:xfrm rot="-5400000">
              <a:off x="3080544" y="2340103"/>
              <a:ext cx="533400" cy="1428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B2B2B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82" name="AutoShape 78"/>
            <p:cNvCxnSpPr>
              <a:cxnSpLocks noChangeShapeType="1"/>
              <a:stCxn id="95" idx="0"/>
              <a:endCxn id="64" idx="4"/>
            </p:cNvCxnSpPr>
            <p:nvPr/>
          </p:nvCxnSpPr>
          <p:spPr bwMode="auto">
            <a:xfrm rot="5400000" flipH="1">
              <a:off x="2421732" y="606553"/>
              <a:ext cx="471488" cy="1393825"/>
            </a:xfrm>
            <a:prstGeom prst="curvedConnector3">
              <a:avLst>
                <a:gd name="adj1" fmla="val 49833"/>
              </a:avLst>
            </a:prstGeom>
            <a:noFill/>
            <a:ln w="9525">
              <a:solidFill>
                <a:srgbClr val="B2B2B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8" name="Text Box 80"/>
          <p:cNvSpPr txBox="1">
            <a:spLocks noChangeArrowheads="1"/>
          </p:cNvSpPr>
          <p:nvPr/>
        </p:nvSpPr>
        <p:spPr bwMode="auto">
          <a:xfrm>
            <a:off x="12701" y="42334"/>
            <a:ext cx="4576233" cy="37224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lIns="120000" tIns="62400" rIns="120000" bIns="6240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fr-FR" sz="1600" b="1" kern="0" dirty="0">
                <a:solidFill>
                  <a:srgbClr val="808080"/>
                </a:solidFill>
              </a:rPr>
              <a:t>Exemple: Extrait feuille de route stratégique , EAST</a:t>
            </a:r>
          </a:p>
        </p:txBody>
      </p:sp>
      <p:sp>
        <p:nvSpPr>
          <p:cNvPr id="69636" name="Rectangle 6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67" b="1">
              <a:solidFill>
                <a:srgbClr val="00006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1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5" descr="Order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33" y="1"/>
            <a:ext cx="9721851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hlinkClick r:id="" action="ppaction://hlinkshowjump?jump=lastslideviewed"/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120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6" descr="si bancair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" y="160868"/>
            <a:ext cx="12001500" cy="668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2038351" y="757767"/>
            <a:ext cx="7956549" cy="1075267"/>
          </a:xfrm>
          <a:prstGeom prst="rect">
            <a:avLst/>
          </a:prstGeom>
          <a:solidFill>
            <a:srgbClr val="336699">
              <a:alpha val="50195"/>
            </a:srgbClr>
          </a:solidFill>
          <a:ln w="25400">
            <a:solidFill>
              <a:srgbClr val="336699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847851" y="4301067"/>
            <a:ext cx="3314700" cy="1174751"/>
          </a:xfrm>
          <a:prstGeom prst="rect">
            <a:avLst/>
          </a:prstGeom>
          <a:solidFill>
            <a:srgbClr val="006600">
              <a:alpha val="29019"/>
            </a:srgbClr>
          </a:solidFill>
          <a:ln w="25400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230718" y="5791200"/>
            <a:ext cx="11620500" cy="838200"/>
          </a:xfrm>
          <a:prstGeom prst="rect">
            <a:avLst/>
          </a:prstGeom>
          <a:solidFill>
            <a:srgbClr val="FF9900">
              <a:alpha val="50195"/>
            </a:srgbClr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2032000" y="2095501"/>
            <a:ext cx="8053917" cy="1680633"/>
          </a:xfrm>
          <a:prstGeom prst="rect">
            <a:avLst/>
          </a:prstGeom>
          <a:solidFill>
            <a:srgbClr val="336699">
              <a:alpha val="50195"/>
            </a:srgbClr>
          </a:solidFill>
          <a:ln w="25400">
            <a:solidFill>
              <a:srgbClr val="336699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5516034" y="4309534"/>
            <a:ext cx="4815417" cy="1166284"/>
          </a:xfrm>
          <a:prstGeom prst="rect">
            <a:avLst/>
          </a:prstGeom>
          <a:solidFill>
            <a:srgbClr val="99CCFF">
              <a:alpha val="29019"/>
            </a:srgbClr>
          </a:solidFill>
          <a:ln w="25400">
            <a:solidFill>
              <a:srgbClr val="336699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sp>
        <p:nvSpPr>
          <p:cNvPr id="21" name="AutoShape 22"/>
          <p:cNvSpPr>
            <a:spLocks noChangeArrowheads="1"/>
          </p:cNvSpPr>
          <p:nvPr/>
        </p:nvSpPr>
        <p:spPr bwMode="auto">
          <a:xfrm>
            <a:off x="1758951" y="486833"/>
            <a:ext cx="8585200" cy="3556000"/>
          </a:xfrm>
          <a:prstGeom prst="roundRect">
            <a:avLst>
              <a:gd name="adj" fmla="val 16667"/>
            </a:avLst>
          </a:prstGeom>
          <a:solidFill>
            <a:srgbClr val="336699">
              <a:alpha val="20000"/>
            </a:srgbClr>
          </a:solidFill>
          <a:ln w="25400">
            <a:solidFill>
              <a:srgbClr val="33669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10699752" y="491067"/>
            <a:ext cx="1172633" cy="4991100"/>
          </a:xfrm>
          <a:prstGeom prst="rect">
            <a:avLst/>
          </a:prstGeom>
          <a:solidFill>
            <a:srgbClr val="800000">
              <a:alpha val="50195"/>
            </a:srgbClr>
          </a:solidFill>
          <a:ln w="2540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-21167" y="8468"/>
            <a:ext cx="12192000" cy="3852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867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Système d'Information Bancaire: découpage fonctionnel</a:t>
            </a: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241300" y="503767"/>
            <a:ext cx="1346200" cy="3541184"/>
          </a:xfrm>
          <a:prstGeom prst="rect">
            <a:avLst/>
          </a:prstGeom>
          <a:solidFill>
            <a:srgbClr val="800000">
              <a:alpha val="50195"/>
            </a:srgbClr>
          </a:solidFill>
          <a:ln w="2540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6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23283" y="-25400"/>
            <a:ext cx="12192001" cy="6883400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4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3</a:t>
            </a:fld>
            <a:endParaRPr lang="fr-FR"/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5056892" y="1395319"/>
            <a:ext cx="6295321" cy="4439123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</p:spPr>
        <p:txBody>
          <a:bodyPr wrap="square" lIns="120000" tIns="62400" rIns="120000" bIns="62400">
            <a:spAutoFit/>
          </a:bodyPr>
          <a:lstStyle/>
          <a:p>
            <a:pPr algn="ctr">
              <a:defRPr/>
            </a:pPr>
            <a:endParaRPr lang="fr-FR" sz="1867" dirty="0">
              <a:solidFill>
                <a:srgbClr val="006600"/>
              </a:solidFill>
              <a:latin typeface="Arial Narrow" pitchFamily="34" charset="0"/>
            </a:endParaRPr>
          </a:p>
          <a:p>
            <a:pPr algn="just">
              <a:defRPr/>
            </a:pPr>
            <a:r>
              <a:rPr lang="fr-FR" sz="3200" b="1" dirty="0">
                <a:solidFill>
                  <a:srgbClr val="0085C7"/>
                </a:solidFill>
              </a:rPr>
              <a:t>-</a:t>
            </a:r>
            <a:r>
              <a:rPr lang="fr-FR" sz="3200" b="1" dirty="0">
                <a:solidFill>
                  <a:srgbClr val="00B0F0"/>
                </a:solidFill>
              </a:rPr>
              <a:t> 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Enterprise &amp; Business </a:t>
            </a:r>
            <a:r>
              <a:rPr lang="fr-FR" sz="2800" b="1" dirty="0" err="1">
                <a:solidFill>
                  <a:srgbClr val="0085C7"/>
                </a:solidFill>
              </a:rPr>
              <a:t>dependency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Information System (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their own and those of their ecosystem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pPr algn="just">
              <a:defRPr/>
            </a:pPr>
            <a:endParaRPr lang="fr-FR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defRPr/>
            </a:pPr>
            <a:endParaRPr lang="fr-FR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fr-FR" sz="3200" b="1" dirty="0">
                <a:solidFill>
                  <a:srgbClr val="0085C7"/>
                </a:solidFill>
              </a:rPr>
              <a:t>-</a:t>
            </a: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alt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&amp; IT </a:t>
            </a:r>
            <a:r>
              <a:rPr lang="fr-FR" alt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mastery</a:t>
            </a:r>
            <a:r>
              <a:rPr lang="fr-FR" alt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has a </a:t>
            </a:r>
            <a:r>
              <a:rPr lang="fr-FR" altLang="fr-FR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significant</a:t>
            </a:r>
            <a:r>
              <a:rPr lang="fr-FR" altLang="fr-F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impact on a country GDP. 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5.9 % of GDP direct contribution in Europe &amp; 7.5 % in the US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  <a:endParaRPr lang="fr-F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60000"/>
              </a:lnSpc>
              <a:defRPr/>
            </a:pPr>
            <a:r>
              <a:rPr lang="fr-FR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fr-FR" sz="2667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Groupe 8"/>
          <p:cNvGrpSpPr>
            <a:grpSpLocks noChangeAspect="1"/>
          </p:cNvGrpSpPr>
          <p:nvPr/>
        </p:nvGrpSpPr>
        <p:grpSpPr>
          <a:xfrm>
            <a:off x="434011" y="2066608"/>
            <a:ext cx="3566159" cy="3967998"/>
            <a:chOff x="143934" y="2328466"/>
            <a:chExt cx="3962399" cy="4408885"/>
          </a:xfrm>
        </p:grpSpPr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39184" y="2328466"/>
              <a:ext cx="3867149" cy="2092834"/>
            </a:xfrm>
            <a:prstGeom prst="rect">
              <a:avLst/>
            </a:prstGeom>
            <a:noFill/>
            <a:ln w="9525" algn="ctr">
              <a:noFill/>
              <a:prstDash val="sysDot"/>
              <a:miter lim="800000"/>
              <a:headEnd/>
              <a:tailEnd/>
            </a:ln>
          </p:spPr>
          <p:txBody>
            <a:bodyPr lIns="120000" tIns="62400" rIns="120000" bIns="62400">
              <a:spAutoFit/>
            </a:bodyPr>
            <a:lstStyle/>
            <a:p>
              <a:pPr algn="ctr">
                <a:defRPr/>
              </a:pPr>
              <a:endParaRPr lang="fr-FR" sz="1400" dirty="0">
                <a:solidFill>
                  <a:srgbClr val="006600"/>
                </a:solidFill>
                <a:latin typeface="Arial Narrow" pitchFamily="34" charset="0"/>
              </a:endParaRPr>
            </a:p>
            <a:p>
              <a:pPr>
                <a:lnSpc>
                  <a:spcPts val="4200"/>
                </a:lnSpc>
                <a:defRPr/>
              </a:pPr>
              <a:r>
                <a:rPr lang="fr-FR" sz="3200" b="1" dirty="0">
                  <a:solidFill>
                    <a:srgbClr val="808080"/>
                  </a:solidFill>
                </a:rPr>
                <a:t>No Business</a:t>
              </a:r>
            </a:p>
            <a:p>
              <a:pPr algn="just">
                <a:lnSpc>
                  <a:spcPts val="4200"/>
                </a:lnSpc>
                <a:defRPr/>
              </a:pPr>
              <a:r>
                <a:rPr lang="fr-FR" sz="4000" b="1" dirty="0" err="1">
                  <a:solidFill>
                    <a:srgbClr val="0085C7"/>
                  </a:solidFill>
                </a:rPr>
                <a:t>without</a:t>
              </a:r>
              <a:r>
                <a:rPr lang="fr-FR" sz="4000" b="1" dirty="0">
                  <a:solidFill>
                    <a:srgbClr val="0085C7"/>
                  </a:solidFill>
                </a:rPr>
                <a:t> IT </a:t>
              </a:r>
              <a:r>
                <a:rPr lang="fr-FR" sz="2800" b="1" dirty="0">
                  <a:solidFill>
                    <a:srgbClr val="0085C7"/>
                  </a:solidFill>
                </a:rPr>
                <a:t>&amp;</a:t>
              </a:r>
              <a:r>
                <a:rPr lang="fr-FR" sz="4000" b="1" dirty="0">
                  <a:solidFill>
                    <a:srgbClr val="0085C7"/>
                  </a:solidFill>
                </a:rPr>
                <a:t> IS</a:t>
              </a:r>
            </a:p>
            <a:p>
              <a:pPr algn="just">
                <a:lnSpc>
                  <a:spcPts val="4200"/>
                </a:lnSpc>
                <a:defRPr/>
              </a:pPr>
              <a:r>
                <a:rPr lang="fr-FR" b="1" dirty="0">
                  <a:solidFill>
                    <a:srgbClr val="00B0F0"/>
                  </a:solidFill>
                </a:rPr>
                <a:t> </a:t>
              </a:r>
            </a:p>
          </p:txBody>
        </p:sp>
        <p:pic>
          <p:nvPicPr>
            <p:cNvPr id="18" name="Picture 5" descr="http://www.nicolasbordas.fr/wp-content/uploads/2012/06/business-model-nouvelle-gen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34" y="4002618"/>
              <a:ext cx="3695700" cy="2734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ZoneTexte 18"/>
          <p:cNvSpPr txBox="1"/>
          <p:nvPr/>
        </p:nvSpPr>
        <p:spPr>
          <a:xfrm>
            <a:off x="2810517" y="360218"/>
            <a:ext cx="6570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WHAT IS AN INFORMATION SYSTEM ?</a:t>
            </a:r>
          </a:p>
        </p:txBody>
      </p:sp>
    </p:spTree>
    <p:extLst>
      <p:ext uri="{BB962C8B-B14F-4D97-AF65-F5344CB8AC3E}">
        <p14:creationId xmlns:p14="http://schemas.microsoft.com/office/powerpoint/2010/main" val="24789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6288618" y="1047752"/>
            <a:ext cx="2495549" cy="958849"/>
          </a:xfrm>
          <a:prstGeom prst="homePlate">
            <a:avLst>
              <a:gd name="adj" fmla="val 21098"/>
            </a:avLst>
          </a:prstGeom>
          <a:solidFill>
            <a:srgbClr val="7D97B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Gestion des Opérations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Fourniture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6288618" y="2296585"/>
            <a:ext cx="2495549" cy="958849"/>
          </a:xfrm>
          <a:prstGeom prst="homePlate">
            <a:avLst>
              <a:gd name="adj" fmla="val 21098"/>
            </a:avLst>
          </a:prstGeom>
          <a:solidFill>
            <a:srgbClr val="7D97B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Gestion des Opérations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Gestion 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du Risque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22" name="AutoShape 10"/>
          <p:cNvSpPr>
            <a:spLocks noChangeArrowheads="1"/>
          </p:cNvSpPr>
          <p:nvPr/>
        </p:nvSpPr>
        <p:spPr bwMode="auto">
          <a:xfrm>
            <a:off x="8976784" y="1047752"/>
            <a:ext cx="2495549" cy="958849"/>
          </a:xfrm>
          <a:prstGeom prst="homePlate">
            <a:avLst>
              <a:gd name="adj" fmla="val 21098"/>
            </a:avLst>
          </a:prstGeom>
          <a:solidFill>
            <a:srgbClr val="7D97B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Gestion des Opérations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Distribution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23" name="AutoShape 11"/>
          <p:cNvSpPr>
            <a:spLocks noChangeArrowheads="1"/>
          </p:cNvSpPr>
          <p:nvPr/>
        </p:nvSpPr>
        <p:spPr bwMode="auto">
          <a:xfrm>
            <a:off x="8976784" y="2298700"/>
            <a:ext cx="2495549" cy="958851"/>
          </a:xfrm>
          <a:prstGeom prst="homePlate">
            <a:avLst>
              <a:gd name="adj" fmla="val 21098"/>
            </a:avLst>
          </a:prstGeom>
          <a:solidFill>
            <a:srgbClr val="7D97B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Gestion des Opérations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Production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24" name="AutoShape 12"/>
          <p:cNvSpPr>
            <a:spLocks noChangeArrowheads="1"/>
          </p:cNvSpPr>
          <p:nvPr/>
        </p:nvSpPr>
        <p:spPr bwMode="auto">
          <a:xfrm>
            <a:off x="527051" y="1047752"/>
            <a:ext cx="2495549" cy="958849"/>
          </a:xfrm>
          <a:prstGeom prst="homePlate">
            <a:avLst>
              <a:gd name="adj" fmla="val 21098"/>
            </a:avLst>
          </a:prstGeom>
          <a:solidFill>
            <a:srgbClr val="7D97B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Gestion Clients 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Sélection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25" name="AutoShape 13"/>
          <p:cNvSpPr>
            <a:spLocks noChangeArrowheads="1"/>
          </p:cNvSpPr>
          <p:nvPr/>
        </p:nvSpPr>
        <p:spPr bwMode="auto">
          <a:xfrm>
            <a:off x="527051" y="2296585"/>
            <a:ext cx="2495549" cy="958849"/>
          </a:xfrm>
          <a:prstGeom prst="homePlate">
            <a:avLst>
              <a:gd name="adj" fmla="val 21098"/>
            </a:avLst>
          </a:prstGeom>
          <a:solidFill>
            <a:srgbClr val="7D97B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Gestion Clients 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Acquisition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26" name="AutoShape 14"/>
          <p:cNvSpPr>
            <a:spLocks noChangeArrowheads="1"/>
          </p:cNvSpPr>
          <p:nvPr/>
        </p:nvSpPr>
        <p:spPr bwMode="auto">
          <a:xfrm>
            <a:off x="3119967" y="1049867"/>
            <a:ext cx="2495551" cy="958851"/>
          </a:xfrm>
          <a:prstGeom prst="homePlate">
            <a:avLst>
              <a:gd name="adj" fmla="val 21098"/>
            </a:avLst>
          </a:prstGeom>
          <a:solidFill>
            <a:srgbClr val="7D97B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Gestion Clients 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Rétention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27" name="AutoShape 15"/>
          <p:cNvSpPr>
            <a:spLocks noChangeArrowheads="1"/>
          </p:cNvSpPr>
          <p:nvPr/>
        </p:nvSpPr>
        <p:spPr bwMode="auto">
          <a:xfrm>
            <a:off x="3119967" y="2296585"/>
            <a:ext cx="2495551" cy="958849"/>
          </a:xfrm>
          <a:prstGeom prst="homePlate">
            <a:avLst>
              <a:gd name="adj" fmla="val 21098"/>
            </a:avLst>
          </a:prstGeom>
          <a:solidFill>
            <a:srgbClr val="7D97B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Gestion Clients 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Croissance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28" name="AutoShape 16"/>
          <p:cNvSpPr>
            <a:spLocks noChangeArrowheads="1"/>
          </p:cNvSpPr>
          <p:nvPr/>
        </p:nvSpPr>
        <p:spPr bwMode="auto">
          <a:xfrm rot="16200000">
            <a:off x="527050" y="4311651"/>
            <a:ext cx="2495551" cy="958851"/>
          </a:xfrm>
          <a:prstGeom prst="homePlate">
            <a:avLst>
              <a:gd name="adj" fmla="val 21098"/>
            </a:avLst>
          </a:prstGeom>
          <a:solidFill>
            <a:srgbClr val="BECBD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70000"/>
              </a:lnSpc>
              <a:defRPr/>
            </a:pPr>
            <a:r>
              <a:rPr lang="fr-FR" sz="1333" b="1" kern="0">
                <a:solidFill>
                  <a:srgbClr val="000000"/>
                </a:solidFill>
              </a:rPr>
              <a:t>Innovation</a:t>
            </a:r>
            <a:r>
              <a:rPr lang="fr-FR" sz="1867" b="1" kern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ct val="80000"/>
              </a:lnSpc>
              <a:defRPr/>
            </a:pPr>
            <a:r>
              <a:rPr lang="fr-FR" sz="2400" b="1" kern="0">
                <a:solidFill>
                  <a:srgbClr val="000000"/>
                </a:solidFill>
              </a:rPr>
              <a:t>Identification </a:t>
            </a:r>
          </a:p>
          <a:p>
            <a:pPr algn="ctr">
              <a:lnSpc>
                <a:spcPct val="70000"/>
              </a:lnSpc>
              <a:defRPr/>
            </a:pPr>
            <a:r>
              <a:rPr lang="fr-FR" sz="2400" b="1" kern="0">
                <a:solidFill>
                  <a:srgbClr val="000000"/>
                </a:solidFill>
              </a:rPr>
              <a:t>d’opportunités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29" name="AutoShape 17"/>
          <p:cNvSpPr>
            <a:spLocks noChangeArrowheads="1"/>
          </p:cNvSpPr>
          <p:nvPr/>
        </p:nvSpPr>
        <p:spPr bwMode="auto">
          <a:xfrm rot="16200000">
            <a:off x="1678517" y="4311651"/>
            <a:ext cx="2495551" cy="958851"/>
          </a:xfrm>
          <a:prstGeom prst="homePlate">
            <a:avLst>
              <a:gd name="adj" fmla="val 21098"/>
            </a:avLst>
          </a:prstGeom>
          <a:solidFill>
            <a:srgbClr val="BECBD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Innovation</a:t>
            </a:r>
            <a:r>
              <a:rPr lang="fr-FR" sz="1867" b="1" kern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ct val="90000"/>
              </a:lnSpc>
              <a:defRPr/>
            </a:pPr>
            <a:r>
              <a:rPr lang="fr-FR" sz="2400" b="1" kern="0">
                <a:solidFill>
                  <a:srgbClr val="000000"/>
                </a:solidFill>
              </a:rPr>
              <a:t>Portefeuille </a:t>
            </a:r>
          </a:p>
          <a:p>
            <a:pPr algn="ctr">
              <a:lnSpc>
                <a:spcPct val="80000"/>
              </a:lnSpc>
              <a:defRPr/>
            </a:pPr>
            <a:r>
              <a:rPr lang="fr-FR" sz="2400" b="1" kern="0">
                <a:solidFill>
                  <a:srgbClr val="000000"/>
                </a:solidFill>
              </a:rPr>
              <a:t>R&amp;D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832101" y="4311652"/>
            <a:ext cx="2495551" cy="958849"/>
          </a:xfrm>
          <a:prstGeom prst="homePlate">
            <a:avLst>
              <a:gd name="adj" fmla="val 21098"/>
            </a:avLst>
          </a:prstGeom>
          <a:solidFill>
            <a:srgbClr val="BECBD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defRPr/>
            </a:pPr>
            <a:r>
              <a:rPr lang="fr-FR" sz="1333" b="1" kern="0">
                <a:solidFill>
                  <a:srgbClr val="000000"/>
                </a:solidFill>
              </a:rPr>
              <a:t>Innovation</a:t>
            </a:r>
            <a:r>
              <a:rPr lang="fr-FR" sz="1867" b="1" kern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ct val="70000"/>
              </a:lnSpc>
              <a:defRPr/>
            </a:pPr>
            <a:r>
              <a:rPr lang="fr-FR" sz="2400" b="1" kern="0">
                <a:solidFill>
                  <a:srgbClr val="000000"/>
                </a:solidFill>
              </a:rPr>
              <a:t>Conception</a:t>
            </a:r>
          </a:p>
          <a:p>
            <a:pPr algn="ctr">
              <a:lnSpc>
                <a:spcPct val="80000"/>
              </a:lnSpc>
              <a:defRPr/>
            </a:pPr>
            <a:r>
              <a:rPr lang="fr-FR" sz="2400" b="1" kern="0">
                <a:solidFill>
                  <a:srgbClr val="000000"/>
                </a:solidFill>
              </a:rPr>
              <a:t>Développement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83567" y="4311652"/>
            <a:ext cx="2495551" cy="958849"/>
          </a:xfrm>
          <a:prstGeom prst="homePlate">
            <a:avLst>
              <a:gd name="adj" fmla="val 21098"/>
            </a:avLst>
          </a:prstGeom>
          <a:solidFill>
            <a:srgbClr val="BECBD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Innovation</a:t>
            </a:r>
            <a:r>
              <a:rPr lang="fr-FR" sz="1867" b="1" kern="0">
                <a:solidFill>
                  <a:srgbClr val="000000"/>
                </a:solidFill>
              </a:rPr>
              <a:t> 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Lancement</a:t>
            </a:r>
          </a:p>
        </p:txBody>
      </p:sp>
      <p:sp>
        <p:nvSpPr>
          <p:cNvPr id="32" name="AutoShape 20"/>
          <p:cNvSpPr>
            <a:spLocks noChangeArrowheads="1"/>
          </p:cNvSpPr>
          <p:nvPr/>
        </p:nvSpPr>
        <p:spPr bwMode="auto">
          <a:xfrm rot="16200000">
            <a:off x="5615517" y="4311651"/>
            <a:ext cx="2495551" cy="958851"/>
          </a:xfrm>
          <a:prstGeom prst="homePlate">
            <a:avLst>
              <a:gd name="adj" fmla="val 21098"/>
            </a:avLst>
          </a:prstGeom>
          <a:solidFill>
            <a:srgbClr val="BECBD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Réglement. &amp; Sociaux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Environnement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33" name="AutoShape 21"/>
          <p:cNvSpPr>
            <a:spLocks noChangeArrowheads="1"/>
          </p:cNvSpPr>
          <p:nvPr/>
        </p:nvSpPr>
        <p:spPr bwMode="auto">
          <a:xfrm rot="16200000">
            <a:off x="6769101" y="4311652"/>
            <a:ext cx="2495551" cy="958849"/>
          </a:xfrm>
          <a:prstGeom prst="homePlate">
            <a:avLst>
              <a:gd name="adj" fmla="val 21098"/>
            </a:avLst>
          </a:prstGeom>
          <a:solidFill>
            <a:srgbClr val="BECBD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Réglement. &amp; Sociaux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Sécurité &amp; santé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34" name="AutoShape 22"/>
          <p:cNvSpPr>
            <a:spLocks noChangeArrowheads="1"/>
          </p:cNvSpPr>
          <p:nvPr/>
        </p:nvSpPr>
        <p:spPr bwMode="auto">
          <a:xfrm rot="16200000">
            <a:off x="7920567" y="4311652"/>
            <a:ext cx="2495551" cy="958849"/>
          </a:xfrm>
          <a:prstGeom prst="homePlate">
            <a:avLst>
              <a:gd name="adj" fmla="val 21098"/>
            </a:avLst>
          </a:prstGeom>
          <a:solidFill>
            <a:srgbClr val="BECBD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Réglement. &amp; Sociaux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Emplois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35" name="AutoShape 23"/>
          <p:cNvSpPr>
            <a:spLocks noChangeArrowheads="1"/>
          </p:cNvSpPr>
          <p:nvPr/>
        </p:nvSpPr>
        <p:spPr bwMode="auto">
          <a:xfrm rot="16200000">
            <a:off x="9074150" y="4311651"/>
            <a:ext cx="2495551" cy="958851"/>
          </a:xfrm>
          <a:prstGeom prst="homePlate">
            <a:avLst>
              <a:gd name="adj" fmla="val 21098"/>
            </a:avLst>
          </a:prstGeom>
          <a:solidFill>
            <a:srgbClr val="BECBD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fr-FR" sz="1333" b="1" kern="0">
                <a:solidFill>
                  <a:srgbClr val="000000"/>
                </a:solidFill>
              </a:rPr>
              <a:t>Réglement. &amp; Sociaux</a:t>
            </a:r>
          </a:p>
          <a:p>
            <a:pPr algn="ctr">
              <a:defRPr/>
            </a:pPr>
            <a:r>
              <a:rPr lang="fr-FR" sz="2400" b="1" kern="0">
                <a:solidFill>
                  <a:srgbClr val="000000"/>
                </a:solidFill>
              </a:rPr>
              <a:t>Communauté</a:t>
            </a:r>
            <a:endParaRPr lang="en-US" sz="2400" b="1" kern="0">
              <a:solidFill>
                <a:srgbClr val="000000"/>
              </a:solidFill>
            </a:endParaRPr>
          </a:p>
        </p:txBody>
      </p:sp>
      <p:sp>
        <p:nvSpPr>
          <p:cNvPr id="36" name="Rectangle 42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fr-FR" sz="1867" b="1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21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"/>
            <a:ext cx="12192000" cy="216323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pic>
        <p:nvPicPr>
          <p:cNvPr id="7782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1" y="21167"/>
            <a:ext cx="5179484" cy="676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6" descr="D:\VAHILIS 2011\a lire\data\3888037890_2a8e01530f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8" y="931334"/>
            <a:ext cx="4055533" cy="540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75218" y="922867"/>
            <a:ext cx="4055533" cy="618461"/>
          </a:xfrm>
          <a:prstGeom prst="rect">
            <a:avLst/>
          </a:prstGeom>
          <a:noFill/>
          <a:ln w="9525" algn="ctr">
            <a:noFill/>
            <a:round/>
            <a:headEnd/>
            <a:tailEnd type="triangle" w="med" len="med"/>
          </a:ln>
        </p:spPr>
        <p:txBody>
          <a:bodyPr lIns="120000" tIns="62400" rIns="120000" bIns="62400">
            <a:spAutoFit/>
          </a:bodyPr>
          <a:lstStyle/>
          <a:p>
            <a:pPr algn="ctr">
              <a:defRPr/>
            </a:pPr>
            <a:r>
              <a:rPr lang="fr-FR" sz="3200" b="1" kern="0" dirty="0">
                <a:solidFill>
                  <a:sysClr val="windowText" lastClr="000000"/>
                </a:solidFill>
              </a:rPr>
              <a:t>Data </a:t>
            </a:r>
            <a:r>
              <a:rPr lang="fr-FR" sz="3200" b="1" kern="0" dirty="0" err="1">
                <a:solidFill>
                  <a:sysClr val="windowText" lastClr="000000"/>
                </a:solidFill>
              </a:rPr>
              <a:t>is</a:t>
            </a:r>
            <a:r>
              <a:rPr lang="fr-FR" sz="3200" b="1" kern="0" dirty="0">
                <a:solidFill>
                  <a:sysClr val="windowText" lastClr="000000"/>
                </a:solidFill>
              </a:rPr>
              <a:t> the new  </a:t>
            </a:r>
            <a:r>
              <a:rPr lang="fr-FR" sz="3200" b="1" kern="0" dirty="0" err="1">
                <a:solidFill>
                  <a:sysClr val="windowText" lastClr="000000"/>
                </a:solidFill>
              </a:rPr>
              <a:t>oil</a:t>
            </a:r>
            <a:r>
              <a:rPr lang="fr-FR" sz="3200" b="1" kern="0" dirty="0">
                <a:solidFill>
                  <a:sysClr val="windowText" lastClr="000000"/>
                </a:solidFill>
              </a:rPr>
              <a:t> !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75218" y="6271684"/>
            <a:ext cx="3953933" cy="495351"/>
          </a:xfrm>
          <a:prstGeom prst="rect">
            <a:avLst/>
          </a:prstGeom>
          <a:noFill/>
          <a:ln w="9525" algn="ctr">
            <a:noFill/>
            <a:round/>
            <a:headEnd/>
            <a:tailEnd type="triangle" w="med" len="med"/>
          </a:ln>
        </p:spPr>
        <p:txBody>
          <a:bodyPr lIns="120000" tIns="62400" rIns="120000" bIns="62400">
            <a:spAutoFit/>
          </a:bodyPr>
          <a:lstStyle/>
          <a:p>
            <a:pPr algn="ctr">
              <a:defRPr/>
            </a:pPr>
            <a:r>
              <a:rPr lang="fr-FR" sz="2400" b="1" kern="0" dirty="0">
                <a:solidFill>
                  <a:sysClr val="windowText" lastClr="000000"/>
                </a:solidFill>
              </a:rPr>
              <a:t>www.data.gov</a:t>
            </a:r>
          </a:p>
        </p:txBody>
      </p:sp>
      <p:sp>
        <p:nvSpPr>
          <p:cNvPr id="10" name="Rectangle 7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95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Système échanges AXIOME V4-v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16934"/>
            <a:ext cx="9664700" cy="679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8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0" y="16934"/>
            <a:ext cx="12242800" cy="6896100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1867" b="1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25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Image 218" descr="processa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18" y="-48683"/>
            <a:ext cx="10333567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" name="Rectangle 18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1867" b="1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279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Image 11" descr="Capture d’écran 2010-10-18 à 21.2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8" y="169334"/>
            <a:ext cx="11770783" cy="646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2118" y="40410"/>
            <a:ext cx="12168716" cy="70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fr-FR" sz="2667" b="1" kern="0" dirty="0">
                <a:ea typeface="+mj-ea"/>
                <a:cs typeface="+mj-cs"/>
              </a:rPr>
              <a:t>High </a:t>
            </a:r>
            <a:r>
              <a:rPr lang="fr-FR" sz="2667" b="1" kern="0" dirty="0" err="1">
                <a:ea typeface="+mj-ea"/>
                <a:cs typeface="+mj-cs"/>
              </a:rPr>
              <a:t>Level</a:t>
            </a:r>
            <a:r>
              <a:rPr lang="fr-FR" sz="2667" b="1" kern="0" dirty="0">
                <a:ea typeface="+mj-ea"/>
                <a:cs typeface="+mj-cs"/>
              </a:rPr>
              <a:t> Business </a:t>
            </a:r>
            <a:r>
              <a:rPr lang="fr-FR" sz="2667" b="1" kern="0" dirty="0" err="1">
                <a:ea typeface="+mj-ea"/>
                <a:cs typeface="+mj-cs"/>
              </a:rPr>
              <a:t>Process</a:t>
            </a:r>
            <a:r>
              <a:rPr lang="fr-FR" sz="2667" b="1" kern="0" dirty="0">
                <a:ea typeface="+mj-ea"/>
                <a:cs typeface="+mj-cs"/>
              </a:rPr>
              <a:t> </a:t>
            </a:r>
            <a:r>
              <a:rPr lang="fr-FR" sz="2667" b="1" kern="0" dirty="0" err="1">
                <a:ea typeface="+mj-ea"/>
                <a:cs typeface="+mj-cs"/>
              </a:rPr>
              <a:t>Mapping</a:t>
            </a:r>
            <a:endParaRPr lang="fr-FR" sz="2667" b="1" kern="0" dirty="0">
              <a:ea typeface="+mj-ea"/>
              <a:cs typeface="+mj-cs"/>
            </a:endParaRPr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6428318"/>
            <a:ext cx="1574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8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2117" y="0"/>
            <a:ext cx="12192000" cy="6870699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1867" b="1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8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84" y="12700"/>
            <a:ext cx="5772149" cy="681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 bwMode="auto">
          <a:xfrm>
            <a:off x="2118" y="116418"/>
            <a:ext cx="12168716" cy="70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fr-FR" sz="2667" b="1" kern="0" dirty="0">
                <a:solidFill>
                  <a:srgbClr val="808080"/>
                </a:solidFill>
                <a:latin typeface="Arial"/>
                <a:ea typeface="+mj-ea"/>
                <a:cs typeface="+mj-cs"/>
              </a:rPr>
              <a:t>Cartographie</a:t>
            </a:r>
          </a:p>
          <a:p>
            <a:pPr>
              <a:defRPr/>
            </a:pPr>
            <a:r>
              <a:rPr lang="fr-FR" sz="2667" b="1" kern="0" dirty="0">
                <a:solidFill>
                  <a:srgbClr val="808080"/>
                </a:solidFill>
                <a:latin typeface="Arial"/>
                <a:ea typeface="+mj-ea"/>
                <a:cs typeface="+mj-cs"/>
              </a:rPr>
              <a:t> applicative</a:t>
            </a:r>
          </a:p>
        </p:txBody>
      </p:sp>
      <p:sp>
        <p:nvSpPr>
          <p:cNvPr id="9" name="Rectangle 18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21167" y="1270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1867" b="1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72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20651"/>
            <a:ext cx="11802533" cy="673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59"/>
          <p:cNvSpPr txBox="1">
            <a:spLocks noChangeArrowheads="1"/>
          </p:cNvSpPr>
          <p:nvPr/>
        </p:nvSpPr>
        <p:spPr bwMode="auto">
          <a:xfrm>
            <a:off x="7476068" y="6366934"/>
            <a:ext cx="4347633" cy="37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0000" tIns="62400" rIns="120000" bIns="624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altLang="fr-FR" sz="1600" b="1">
                <a:solidFill>
                  <a:srgbClr val="808080"/>
                </a:solidFill>
                <a:latin typeface="Arial Narrow" panose="020B0606020202030204" pitchFamily="34" charset="0"/>
              </a:rPr>
              <a:t>Source: Cigref</a:t>
            </a:r>
          </a:p>
        </p:txBody>
      </p:sp>
      <p:sp>
        <p:nvSpPr>
          <p:cNvPr id="8" name="Rectangle 18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1867" b="1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5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Ellipse 186">
            <a:hlinkClick r:id="" action="ppaction://noaction"/>
          </p:cNvPr>
          <p:cNvSpPr>
            <a:spLocks noChangeAspect="1"/>
          </p:cNvSpPr>
          <p:nvPr/>
        </p:nvSpPr>
        <p:spPr bwMode="auto">
          <a:xfrm flipH="1">
            <a:off x="1143001" y="861484"/>
            <a:ext cx="912284" cy="912283"/>
          </a:xfrm>
          <a:prstGeom prst="ellipse">
            <a:avLst/>
          </a:prstGeom>
          <a:solidFill>
            <a:srgbClr val="C3CFDB">
              <a:alpha val="49019"/>
            </a:srgbClr>
          </a:solidFill>
          <a:ln w="9525" algn="ctr">
            <a:noFill/>
            <a:round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1467" b="1" kern="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97" name="Text Box 83"/>
          <p:cNvSpPr txBox="1">
            <a:spLocks noChangeArrowheads="1"/>
          </p:cNvSpPr>
          <p:nvPr/>
        </p:nvSpPr>
        <p:spPr bwMode="auto">
          <a:xfrm>
            <a:off x="6953251" y="6540500"/>
            <a:ext cx="4339167" cy="31068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lIns="0" tIns="62400" rIns="0" bIns="6240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fr-FR" sz="1200" b="1" dirty="0">
                <a:solidFill>
                  <a:schemeClr val="bg1">
                    <a:lumMod val="65000"/>
                  </a:schemeClr>
                </a:solidFill>
              </a:rPr>
              <a:t>Source: Norton &amp; Kaplan, Harvard Business </a:t>
            </a:r>
            <a:r>
              <a:rPr lang="fr-FR" sz="1200" b="1" dirty="0" err="1">
                <a:solidFill>
                  <a:schemeClr val="bg1">
                    <a:lumMod val="65000"/>
                  </a:schemeClr>
                </a:solidFill>
              </a:rPr>
              <a:t>School</a:t>
            </a:r>
            <a:endParaRPr lang="fr-F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Rectangle 17"/>
          <p:cNvSpPr>
            <a:spLocks noChangeArrowheads="1"/>
          </p:cNvSpPr>
          <p:nvPr/>
        </p:nvSpPr>
        <p:spPr bwMode="auto">
          <a:xfrm rot="16200000">
            <a:off x="3934884" y="-431799"/>
            <a:ext cx="5903384" cy="796924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prstDash val="sysDot"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bIns="384000" anchor="ctr"/>
          <a:lstStyle/>
          <a:p>
            <a:pPr algn="ctr" eaLnBrk="1" hangingPunct="1">
              <a:defRPr/>
            </a:pPr>
            <a:r>
              <a:rPr lang="fr-FR" sz="1467" b="1" dirty="0">
                <a:cs typeface="Arial" charset="0"/>
              </a:rPr>
              <a:t>Entreprise</a:t>
            </a: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  <a:p>
            <a:pPr algn="ctr" eaLnBrk="1" hangingPunct="1">
              <a:defRPr/>
            </a:pPr>
            <a:endParaRPr lang="fr-FR" sz="1600" b="1" dirty="0">
              <a:cs typeface="Arial" charset="0"/>
            </a:endParaRPr>
          </a:p>
        </p:txBody>
      </p:sp>
      <p:sp>
        <p:nvSpPr>
          <p:cNvPr id="99" name="Rectangle 67"/>
          <p:cNvSpPr>
            <a:spLocks noChangeArrowheads="1"/>
          </p:cNvSpPr>
          <p:nvPr/>
        </p:nvSpPr>
        <p:spPr bwMode="auto">
          <a:xfrm>
            <a:off x="3244852" y="4957233"/>
            <a:ext cx="7486649" cy="1422400"/>
          </a:xfrm>
          <a:prstGeom prst="rect">
            <a:avLst/>
          </a:prstGeom>
          <a:solidFill>
            <a:schemeClr val="bg1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fr-FR" sz="2133"/>
          </a:p>
        </p:txBody>
      </p:sp>
      <p:sp>
        <p:nvSpPr>
          <p:cNvPr id="100" name="Rectangle 66"/>
          <p:cNvSpPr>
            <a:spLocks noChangeArrowheads="1"/>
          </p:cNvSpPr>
          <p:nvPr/>
        </p:nvSpPr>
        <p:spPr bwMode="auto">
          <a:xfrm>
            <a:off x="3244852" y="3429001"/>
            <a:ext cx="7486649" cy="1267884"/>
          </a:xfrm>
          <a:prstGeom prst="rect">
            <a:avLst/>
          </a:prstGeom>
          <a:solidFill>
            <a:schemeClr val="bg1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fr-FR" sz="2133"/>
          </a:p>
        </p:txBody>
      </p:sp>
      <p:sp>
        <p:nvSpPr>
          <p:cNvPr id="114" name="Rectangle 65"/>
          <p:cNvSpPr>
            <a:spLocks noChangeArrowheads="1"/>
          </p:cNvSpPr>
          <p:nvPr/>
        </p:nvSpPr>
        <p:spPr bwMode="auto">
          <a:xfrm>
            <a:off x="3244852" y="2144185"/>
            <a:ext cx="7486649" cy="1020233"/>
          </a:xfrm>
          <a:prstGeom prst="rect">
            <a:avLst/>
          </a:prstGeom>
          <a:solidFill>
            <a:schemeClr val="bg1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fr-FR" sz="2133"/>
          </a:p>
        </p:txBody>
      </p:sp>
      <p:sp>
        <p:nvSpPr>
          <p:cNvPr id="115" name="Rectangle 64"/>
          <p:cNvSpPr>
            <a:spLocks noChangeArrowheads="1"/>
          </p:cNvSpPr>
          <p:nvPr/>
        </p:nvSpPr>
        <p:spPr bwMode="auto">
          <a:xfrm>
            <a:off x="3244852" y="709084"/>
            <a:ext cx="7486649" cy="1191683"/>
          </a:xfrm>
          <a:prstGeom prst="rect">
            <a:avLst/>
          </a:prstGeom>
          <a:solidFill>
            <a:schemeClr val="bg1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fr-FR" sz="2133"/>
          </a:p>
        </p:txBody>
      </p:sp>
      <p:sp>
        <p:nvSpPr>
          <p:cNvPr id="116" name="Rectangle 11"/>
          <p:cNvSpPr>
            <a:spLocks noChangeArrowheads="1"/>
          </p:cNvSpPr>
          <p:nvPr/>
        </p:nvSpPr>
        <p:spPr bwMode="auto">
          <a:xfrm>
            <a:off x="4135967" y="2205567"/>
            <a:ext cx="6470651" cy="8487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fr-FR" sz="2133"/>
          </a:p>
        </p:txBody>
      </p:sp>
      <p:sp>
        <p:nvSpPr>
          <p:cNvPr id="117" name="Rectangle 12"/>
          <p:cNvSpPr>
            <a:spLocks noChangeArrowheads="1"/>
          </p:cNvSpPr>
          <p:nvPr/>
        </p:nvSpPr>
        <p:spPr bwMode="auto">
          <a:xfrm>
            <a:off x="4385733" y="802218"/>
            <a:ext cx="1890184" cy="23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fr-FR" sz="1400" b="1"/>
              <a:t>Stratégie de productivité</a:t>
            </a:r>
          </a:p>
        </p:txBody>
      </p:sp>
      <p:sp>
        <p:nvSpPr>
          <p:cNvPr id="124" name="Rectangle 13"/>
          <p:cNvSpPr>
            <a:spLocks noChangeArrowheads="1"/>
          </p:cNvSpPr>
          <p:nvPr/>
        </p:nvSpPr>
        <p:spPr bwMode="auto">
          <a:xfrm>
            <a:off x="8591551" y="802218"/>
            <a:ext cx="1727200" cy="23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fr-FR" sz="1400" b="1"/>
              <a:t>Stratégie de croissance</a:t>
            </a:r>
          </a:p>
        </p:txBody>
      </p:sp>
      <p:sp>
        <p:nvSpPr>
          <p:cNvPr id="125" name="Oval 14"/>
          <p:cNvSpPr>
            <a:spLocks noChangeArrowheads="1"/>
          </p:cNvSpPr>
          <p:nvPr/>
        </p:nvSpPr>
        <p:spPr bwMode="auto">
          <a:xfrm>
            <a:off x="6637867" y="842433"/>
            <a:ext cx="1490133" cy="516467"/>
          </a:xfrm>
          <a:prstGeom prst="ellipse">
            <a:avLst/>
          </a:prstGeom>
          <a:solidFill>
            <a:srgbClr val="D9E1E8"/>
          </a:solidFill>
          <a:ln w="57150" cmpd="thickThin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hangingPunct="1">
              <a:lnSpc>
                <a:spcPct val="0"/>
              </a:lnSpc>
              <a:defRPr/>
            </a:pPr>
            <a:endParaRPr lang="fr-FR" sz="667" b="1" dirty="0"/>
          </a:p>
          <a:p>
            <a:pPr algn="ctr" eaLnBrk="1" hangingPunct="1">
              <a:lnSpc>
                <a:spcPct val="60000"/>
              </a:lnSpc>
              <a:defRPr/>
            </a:pPr>
            <a:r>
              <a:rPr lang="fr-FR" sz="1400" b="1" dirty="0"/>
              <a:t>Valeur </a:t>
            </a:r>
          </a:p>
          <a:p>
            <a:pPr algn="ctr" eaLnBrk="1" hangingPunct="1">
              <a:lnSpc>
                <a:spcPct val="60000"/>
              </a:lnSpc>
              <a:defRPr/>
            </a:pPr>
            <a:r>
              <a:rPr lang="fr-FR" sz="1200" b="1" dirty="0"/>
              <a:t>à long terme pour</a:t>
            </a:r>
          </a:p>
          <a:p>
            <a:pPr algn="ctr" eaLnBrk="1" hangingPunct="1">
              <a:lnSpc>
                <a:spcPct val="70000"/>
              </a:lnSpc>
              <a:defRPr/>
            </a:pPr>
            <a:r>
              <a:rPr lang="fr-FR" sz="1200" b="1" dirty="0"/>
              <a:t>les actionnaires</a:t>
            </a:r>
          </a:p>
        </p:txBody>
      </p:sp>
      <p:sp>
        <p:nvSpPr>
          <p:cNvPr id="126" name="Oval 15"/>
          <p:cNvSpPr>
            <a:spLocks noChangeArrowheads="1"/>
          </p:cNvSpPr>
          <p:nvPr/>
        </p:nvSpPr>
        <p:spPr bwMode="auto">
          <a:xfrm>
            <a:off x="7865534" y="1392767"/>
            <a:ext cx="1316567" cy="427567"/>
          </a:xfrm>
          <a:prstGeom prst="ellipse">
            <a:avLst/>
          </a:prstGeom>
          <a:solidFill>
            <a:srgbClr val="D9E1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fr-FR" sz="1200" b="1"/>
              <a:t>Sources</a:t>
            </a:r>
          </a:p>
          <a:p>
            <a:pPr algn="ctr" eaLnBrk="1" hangingPunct="1">
              <a:defRPr/>
            </a:pPr>
            <a:r>
              <a:rPr lang="fr-FR" sz="1200" b="1"/>
              <a:t>de revenus</a:t>
            </a:r>
          </a:p>
        </p:txBody>
      </p:sp>
      <p:sp>
        <p:nvSpPr>
          <p:cNvPr id="127" name="Oval 16"/>
          <p:cNvSpPr>
            <a:spLocks noChangeArrowheads="1"/>
          </p:cNvSpPr>
          <p:nvPr/>
        </p:nvSpPr>
        <p:spPr bwMode="auto">
          <a:xfrm>
            <a:off x="9300634" y="1392767"/>
            <a:ext cx="1316567" cy="427567"/>
          </a:xfrm>
          <a:prstGeom prst="ellipse">
            <a:avLst/>
          </a:prstGeom>
          <a:solidFill>
            <a:srgbClr val="D9E1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fr-FR" sz="1200" b="1"/>
              <a:t>  Valeur</a:t>
            </a:r>
          </a:p>
          <a:p>
            <a:pPr algn="ctr" eaLnBrk="1" hangingPunct="1">
              <a:defRPr/>
            </a:pPr>
            <a:r>
              <a:rPr lang="fr-FR" sz="1200" b="1"/>
              <a:t>clients</a:t>
            </a:r>
          </a:p>
        </p:txBody>
      </p:sp>
      <p:sp>
        <p:nvSpPr>
          <p:cNvPr id="83983" name="Rectangle 17"/>
          <p:cNvSpPr>
            <a:spLocks noChangeArrowheads="1"/>
          </p:cNvSpPr>
          <p:nvPr/>
        </p:nvSpPr>
        <p:spPr bwMode="auto">
          <a:xfrm rot="16200000">
            <a:off x="2883960" y="1069975"/>
            <a:ext cx="1191683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Perspective </a:t>
            </a:r>
          </a:p>
          <a:p>
            <a:pPr algn="ctr" eaLnBrk="1" hangingPunct="1"/>
            <a:r>
              <a:rPr lang="fr-FR" altLang="fr-FR" sz="1200" b="1"/>
              <a:t>Financière</a:t>
            </a:r>
          </a:p>
        </p:txBody>
      </p:sp>
      <p:sp>
        <p:nvSpPr>
          <p:cNvPr id="83984" name="Rectangle 18"/>
          <p:cNvSpPr>
            <a:spLocks noChangeArrowheads="1"/>
          </p:cNvSpPr>
          <p:nvPr/>
        </p:nvSpPr>
        <p:spPr bwMode="auto">
          <a:xfrm rot="16200000">
            <a:off x="2969685" y="2419351"/>
            <a:ext cx="1020233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Perspective</a:t>
            </a:r>
          </a:p>
          <a:p>
            <a:pPr algn="ctr" eaLnBrk="1" hangingPunct="1"/>
            <a:r>
              <a:rPr lang="fr-FR" altLang="fr-FR" sz="1200" b="1"/>
              <a:t>Client</a:t>
            </a:r>
          </a:p>
        </p:txBody>
      </p:sp>
      <p:sp>
        <p:nvSpPr>
          <p:cNvPr id="83985" name="Rectangle 19"/>
          <p:cNvSpPr>
            <a:spLocks noChangeArrowheads="1"/>
          </p:cNvSpPr>
          <p:nvPr/>
        </p:nvSpPr>
        <p:spPr bwMode="auto">
          <a:xfrm rot="16200000">
            <a:off x="2845859" y="3827993"/>
            <a:ext cx="1267884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Perspective </a:t>
            </a:r>
          </a:p>
          <a:p>
            <a:pPr algn="ctr" eaLnBrk="1" hangingPunct="1"/>
            <a:r>
              <a:rPr lang="fr-FR" altLang="fr-FR" sz="1200" b="1"/>
              <a:t>Interne</a:t>
            </a:r>
          </a:p>
        </p:txBody>
      </p:sp>
      <p:sp>
        <p:nvSpPr>
          <p:cNvPr id="83986" name="Rectangle 20"/>
          <p:cNvSpPr>
            <a:spLocks noChangeArrowheads="1"/>
          </p:cNvSpPr>
          <p:nvPr/>
        </p:nvSpPr>
        <p:spPr bwMode="auto">
          <a:xfrm rot="16200000">
            <a:off x="2677584" y="5384801"/>
            <a:ext cx="1589617" cy="4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96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ts val="1067"/>
              </a:lnSpc>
            </a:pPr>
            <a:r>
              <a:rPr lang="fr-FR" altLang="fr-FR" sz="1200" b="1"/>
              <a:t>Perspective </a:t>
            </a:r>
          </a:p>
          <a:p>
            <a:pPr algn="ctr">
              <a:lnSpc>
                <a:spcPts val="1067"/>
              </a:lnSpc>
            </a:pPr>
            <a:r>
              <a:rPr lang="fr-FR" altLang="fr-FR" sz="1200" b="1"/>
              <a:t>Apprentissage</a:t>
            </a:r>
          </a:p>
          <a:p>
            <a:pPr algn="ctr">
              <a:lnSpc>
                <a:spcPts val="1067"/>
              </a:lnSpc>
            </a:pPr>
            <a:r>
              <a:rPr lang="fr-FR" altLang="fr-FR" sz="1200" b="1"/>
              <a:t>&amp; Croissance</a:t>
            </a:r>
          </a:p>
        </p:txBody>
      </p:sp>
      <p:cxnSp>
        <p:nvCxnSpPr>
          <p:cNvPr id="156" name="AutoShape 21"/>
          <p:cNvCxnSpPr>
            <a:cxnSpLocks noChangeShapeType="1"/>
            <a:stCxn id="169" idx="0"/>
            <a:endCxn id="125" idx="2"/>
          </p:cNvCxnSpPr>
          <p:nvPr/>
        </p:nvCxnSpPr>
        <p:spPr bwMode="auto">
          <a:xfrm rot="16200000">
            <a:off x="5554134" y="340784"/>
            <a:ext cx="292100" cy="1811867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AutoShape 22"/>
          <p:cNvCxnSpPr>
            <a:cxnSpLocks noChangeShapeType="1"/>
            <a:stCxn id="174" idx="0"/>
            <a:endCxn id="125" idx="2"/>
          </p:cNvCxnSpPr>
          <p:nvPr/>
        </p:nvCxnSpPr>
        <p:spPr bwMode="auto">
          <a:xfrm rot="16200000">
            <a:off x="6272742" y="1059392"/>
            <a:ext cx="292100" cy="374651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AutoShape 23"/>
          <p:cNvCxnSpPr>
            <a:cxnSpLocks noChangeShapeType="1"/>
            <a:stCxn id="127" idx="0"/>
            <a:endCxn id="125" idx="6"/>
          </p:cNvCxnSpPr>
          <p:nvPr/>
        </p:nvCxnSpPr>
        <p:spPr bwMode="auto">
          <a:xfrm rot="5400000" flipH="1">
            <a:off x="8913285" y="347134"/>
            <a:ext cx="292100" cy="1799167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AutoShape 24"/>
          <p:cNvCxnSpPr>
            <a:cxnSpLocks noChangeShapeType="1"/>
            <a:stCxn id="126" idx="0"/>
            <a:endCxn id="125" idx="6"/>
          </p:cNvCxnSpPr>
          <p:nvPr/>
        </p:nvCxnSpPr>
        <p:spPr bwMode="auto">
          <a:xfrm rot="5400000" flipH="1">
            <a:off x="8195734" y="1064684"/>
            <a:ext cx="292100" cy="364067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" name="Rectangle 37"/>
          <p:cNvSpPr>
            <a:spLocks noChangeArrowheads="1"/>
          </p:cNvSpPr>
          <p:nvPr/>
        </p:nvSpPr>
        <p:spPr bwMode="auto">
          <a:xfrm>
            <a:off x="4135967" y="5039784"/>
            <a:ext cx="6468533" cy="251883"/>
          </a:xfrm>
          <a:prstGeom prst="rect">
            <a:avLst/>
          </a:prstGeom>
          <a:solidFill>
            <a:srgbClr val="AEBECE">
              <a:alpha val="7999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fr-FR" sz="1400" b="1" dirty="0"/>
              <a:t>Capital Humain</a:t>
            </a:r>
          </a:p>
        </p:txBody>
      </p:sp>
      <p:sp>
        <p:nvSpPr>
          <p:cNvPr id="162" name="Rectangle 44"/>
          <p:cNvSpPr>
            <a:spLocks noChangeArrowheads="1"/>
          </p:cNvSpPr>
          <p:nvPr/>
        </p:nvSpPr>
        <p:spPr bwMode="auto">
          <a:xfrm>
            <a:off x="4135967" y="5382685"/>
            <a:ext cx="6460067" cy="249767"/>
          </a:xfrm>
          <a:prstGeom prst="rect">
            <a:avLst/>
          </a:prstGeom>
          <a:solidFill>
            <a:srgbClr val="AEBECE">
              <a:alpha val="7999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fr-FR" sz="1400" b="1"/>
              <a:t>Capital Informationnel</a:t>
            </a:r>
          </a:p>
        </p:txBody>
      </p:sp>
      <p:grpSp>
        <p:nvGrpSpPr>
          <p:cNvPr id="163" name="Groupe 162"/>
          <p:cNvGrpSpPr/>
          <p:nvPr/>
        </p:nvGrpSpPr>
        <p:grpSpPr>
          <a:xfrm>
            <a:off x="4136278" y="5726510"/>
            <a:ext cx="6468533" cy="590551"/>
            <a:chOff x="3775075" y="4403725"/>
            <a:chExt cx="4851400" cy="442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4" name="Rectangle 46"/>
            <p:cNvSpPr>
              <a:spLocks noChangeArrowheads="1"/>
            </p:cNvSpPr>
            <p:nvPr/>
          </p:nvSpPr>
          <p:spPr bwMode="auto">
            <a:xfrm>
              <a:off x="3775075" y="4403725"/>
              <a:ext cx="4851400" cy="188913"/>
            </a:xfrm>
            <a:prstGeom prst="rect">
              <a:avLst/>
            </a:prstGeom>
            <a:solidFill>
              <a:srgbClr val="AEBECE">
                <a:alpha val="79999"/>
              </a:srgb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fr-FR" sz="1400" b="1"/>
                <a:t>Capital Organisationnel</a:t>
              </a:r>
            </a:p>
          </p:txBody>
        </p:sp>
        <p:sp>
          <p:nvSpPr>
            <p:cNvPr id="165" name="Rectangle 47"/>
            <p:cNvSpPr>
              <a:spLocks noChangeArrowheads="1"/>
            </p:cNvSpPr>
            <p:nvPr/>
          </p:nvSpPr>
          <p:spPr bwMode="auto">
            <a:xfrm>
              <a:off x="3775075" y="4592638"/>
              <a:ext cx="4851400" cy="254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fr-FR" sz="2133"/>
            </a:p>
          </p:txBody>
        </p:sp>
      </p:grpSp>
      <p:sp>
        <p:nvSpPr>
          <p:cNvPr id="83994" name="Rectangle 62"/>
          <p:cNvSpPr>
            <a:spLocks noChangeArrowheads="1"/>
          </p:cNvSpPr>
          <p:nvPr/>
        </p:nvSpPr>
        <p:spPr bwMode="auto">
          <a:xfrm>
            <a:off x="8390467" y="2197100"/>
            <a:ext cx="273051" cy="5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sp>
        <p:nvSpPr>
          <p:cNvPr id="83995" name="Rectangle 63"/>
          <p:cNvSpPr>
            <a:spLocks noChangeArrowheads="1"/>
          </p:cNvSpPr>
          <p:nvPr/>
        </p:nvSpPr>
        <p:spPr bwMode="auto">
          <a:xfrm>
            <a:off x="9823452" y="2201334"/>
            <a:ext cx="273049" cy="5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sp>
        <p:nvSpPr>
          <p:cNvPr id="83996" name="Rectangle 68"/>
          <p:cNvSpPr>
            <a:spLocks noChangeArrowheads="1"/>
          </p:cNvSpPr>
          <p:nvPr/>
        </p:nvSpPr>
        <p:spPr bwMode="auto">
          <a:xfrm>
            <a:off x="3244851" y="709084"/>
            <a:ext cx="469900" cy="1191683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sp>
        <p:nvSpPr>
          <p:cNvPr id="169" name="Oval 71"/>
          <p:cNvSpPr>
            <a:spLocks noChangeArrowheads="1"/>
          </p:cNvSpPr>
          <p:nvPr/>
        </p:nvSpPr>
        <p:spPr bwMode="auto">
          <a:xfrm>
            <a:off x="4135967" y="1392767"/>
            <a:ext cx="1316567" cy="427567"/>
          </a:xfrm>
          <a:prstGeom prst="ellipse">
            <a:avLst/>
          </a:prstGeom>
          <a:solidFill>
            <a:srgbClr val="D9E1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fr-FR" sz="1200" b="1" dirty="0"/>
              <a:t>Amélioration</a:t>
            </a:r>
          </a:p>
          <a:p>
            <a:pPr algn="ctr" eaLnBrk="1" hangingPunct="1">
              <a:lnSpc>
                <a:spcPct val="60000"/>
              </a:lnSpc>
              <a:defRPr/>
            </a:pPr>
            <a:r>
              <a:rPr lang="fr-FR" sz="1200" b="1" dirty="0"/>
              <a:t>structure de coût</a:t>
            </a:r>
          </a:p>
          <a:p>
            <a:pPr algn="ctr" eaLnBrk="1" hangingPunct="1">
              <a:lnSpc>
                <a:spcPct val="60000"/>
              </a:lnSpc>
              <a:defRPr/>
            </a:pPr>
            <a:endParaRPr lang="fr-FR" sz="533" b="1" dirty="0"/>
          </a:p>
        </p:txBody>
      </p:sp>
      <p:sp>
        <p:nvSpPr>
          <p:cNvPr id="83998" name="Oval 72"/>
          <p:cNvSpPr>
            <a:spLocks noChangeArrowheads="1"/>
          </p:cNvSpPr>
          <p:nvPr/>
        </p:nvSpPr>
        <p:spPr bwMode="auto">
          <a:xfrm>
            <a:off x="4512733" y="6066367"/>
            <a:ext cx="1162051" cy="213784"/>
          </a:xfrm>
          <a:prstGeom prst="ellipse">
            <a:avLst/>
          </a:prstGeom>
          <a:solidFill>
            <a:srgbClr val="D9E1E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Culture</a:t>
            </a:r>
          </a:p>
        </p:txBody>
      </p:sp>
      <p:sp>
        <p:nvSpPr>
          <p:cNvPr id="83999" name="Oval 73"/>
          <p:cNvSpPr>
            <a:spLocks noChangeArrowheads="1"/>
          </p:cNvSpPr>
          <p:nvPr/>
        </p:nvSpPr>
        <p:spPr bwMode="auto">
          <a:xfrm>
            <a:off x="6015567" y="6066367"/>
            <a:ext cx="1162051" cy="213784"/>
          </a:xfrm>
          <a:prstGeom prst="ellipse">
            <a:avLst/>
          </a:prstGeom>
          <a:solidFill>
            <a:srgbClr val="D9E1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Leadership</a:t>
            </a:r>
          </a:p>
        </p:txBody>
      </p:sp>
      <p:sp>
        <p:nvSpPr>
          <p:cNvPr id="84000" name="Oval 74"/>
          <p:cNvSpPr>
            <a:spLocks noChangeArrowheads="1"/>
          </p:cNvSpPr>
          <p:nvPr/>
        </p:nvSpPr>
        <p:spPr bwMode="auto">
          <a:xfrm>
            <a:off x="7528984" y="6066367"/>
            <a:ext cx="1159933" cy="213784"/>
          </a:xfrm>
          <a:prstGeom prst="ellipse">
            <a:avLst/>
          </a:prstGeom>
          <a:solidFill>
            <a:srgbClr val="C2CEDA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Alignement</a:t>
            </a:r>
          </a:p>
        </p:txBody>
      </p:sp>
      <p:sp>
        <p:nvSpPr>
          <p:cNvPr id="84001" name="Oval 75"/>
          <p:cNvSpPr>
            <a:spLocks noChangeArrowheads="1"/>
          </p:cNvSpPr>
          <p:nvPr/>
        </p:nvSpPr>
        <p:spPr bwMode="auto">
          <a:xfrm>
            <a:off x="9040285" y="6066367"/>
            <a:ext cx="1162049" cy="213784"/>
          </a:xfrm>
          <a:prstGeom prst="ellipse">
            <a:avLst/>
          </a:prstGeom>
          <a:solidFill>
            <a:srgbClr val="C2CEDA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Travail</a:t>
            </a:r>
            <a:r>
              <a:rPr lang="fr-FR" altLang="fr-FR" sz="933" b="1"/>
              <a:t> </a:t>
            </a:r>
            <a:r>
              <a:rPr lang="fr-FR" altLang="fr-FR" sz="1200" b="1"/>
              <a:t>d’équipe</a:t>
            </a:r>
          </a:p>
        </p:txBody>
      </p:sp>
      <p:sp>
        <p:nvSpPr>
          <p:cNvPr id="174" name="Oval 76"/>
          <p:cNvSpPr>
            <a:spLocks noChangeArrowheads="1"/>
          </p:cNvSpPr>
          <p:nvPr/>
        </p:nvSpPr>
        <p:spPr bwMode="auto">
          <a:xfrm>
            <a:off x="5573185" y="1392767"/>
            <a:ext cx="1316567" cy="427567"/>
          </a:xfrm>
          <a:prstGeom prst="ellipse">
            <a:avLst/>
          </a:prstGeom>
          <a:solidFill>
            <a:srgbClr val="D9E1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fr-FR" sz="1200" b="1" dirty="0"/>
              <a:t>Utilisation</a:t>
            </a:r>
          </a:p>
          <a:p>
            <a:pPr algn="ctr" eaLnBrk="1" hangingPunct="1">
              <a:defRPr/>
            </a:pPr>
            <a:r>
              <a:rPr lang="fr-FR" sz="1200" b="1" dirty="0"/>
              <a:t>des actifs</a:t>
            </a:r>
          </a:p>
        </p:txBody>
      </p:sp>
      <p:sp>
        <p:nvSpPr>
          <p:cNvPr id="84003" name="Rectangle 78"/>
          <p:cNvSpPr>
            <a:spLocks noChangeArrowheads="1"/>
          </p:cNvSpPr>
          <p:nvPr/>
        </p:nvSpPr>
        <p:spPr bwMode="auto">
          <a:xfrm>
            <a:off x="3246967" y="2144185"/>
            <a:ext cx="467784" cy="1020233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2133"/>
          </a:p>
        </p:txBody>
      </p:sp>
      <p:sp>
        <p:nvSpPr>
          <p:cNvPr id="84004" name="Rectangle 79"/>
          <p:cNvSpPr>
            <a:spLocks noChangeArrowheads="1"/>
          </p:cNvSpPr>
          <p:nvPr/>
        </p:nvSpPr>
        <p:spPr bwMode="auto">
          <a:xfrm>
            <a:off x="3246967" y="3429001"/>
            <a:ext cx="467784" cy="1267884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cxnSp>
        <p:nvCxnSpPr>
          <p:cNvPr id="177" name="Connecteur droit avec flèche 176"/>
          <p:cNvCxnSpPr>
            <a:endCxn id="98" idx="0"/>
          </p:cNvCxnSpPr>
          <p:nvPr/>
        </p:nvCxnSpPr>
        <p:spPr>
          <a:xfrm>
            <a:off x="2446867" y="3551767"/>
            <a:ext cx="45508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006" name="Image 106" descr="revenu cop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833968"/>
            <a:ext cx="364067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007" name="Image 178" descr="activitess copi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834" y="3528485"/>
            <a:ext cx="412751" cy="44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0" name="Connecteur droit avec flèche 179"/>
          <p:cNvCxnSpPr/>
          <p:nvPr/>
        </p:nvCxnSpPr>
        <p:spPr>
          <a:xfrm flipV="1">
            <a:off x="7376584" y="3162300"/>
            <a:ext cx="0" cy="26458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avec flèche 180"/>
          <p:cNvCxnSpPr/>
          <p:nvPr/>
        </p:nvCxnSpPr>
        <p:spPr>
          <a:xfrm flipV="1">
            <a:off x="7372351" y="4696884"/>
            <a:ext cx="0" cy="260349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010" name="Rectangle 80"/>
          <p:cNvSpPr>
            <a:spLocks noChangeArrowheads="1"/>
          </p:cNvSpPr>
          <p:nvPr/>
        </p:nvSpPr>
        <p:spPr bwMode="auto">
          <a:xfrm>
            <a:off x="3244851" y="4957233"/>
            <a:ext cx="469900" cy="142240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pic>
        <p:nvPicPr>
          <p:cNvPr id="84011" name="Image 182" descr="ressources copi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367" y="5063067"/>
            <a:ext cx="391584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" name="Groupe 183"/>
          <p:cNvGrpSpPr/>
          <p:nvPr/>
        </p:nvGrpSpPr>
        <p:grpSpPr>
          <a:xfrm>
            <a:off x="4138395" y="3501893"/>
            <a:ext cx="1473600" cy="1090083"/>
            <a:chOff x="3776663" y="2735263"/>
            <a:chExt cx="1105200" cy="8175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5" name="Rectangle 42"/>
            <p:cNvSpPr>
              <a:spLocks noChangeArrowheads="1"/>
            </p:cNvSpPr>
            <p:nvPr/>
          </p:nvSpPr>
          <p:spPr bwMode="auto">
            <a:xfrm>
              <a:off x="3776664" y="3021013"/>
              <a:ext cx="1044000" cy="5318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BECBD8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400" b="1"/>
                <a:t> </a:t>
              </a:r>
              <a:r>
                <a:rPr lang="fr-FR" sz="1200" b="1"/>
                <a:t>Fourniture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/>
                <a:t> Production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/>
                <a:t> Distribution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/>
                <a:t> Gestion du Risque</a:t>
              </a:r>
            </a:p>
          </p:txBody>
        </p:sp>
        <p:sp>
          <p:nvSpPr>
            <p:cNvPr id="186" name="Pentagone 185"/>
            <p:cNvSpPr/>
            <p:nvPr/>
          </p:nvSpPr>
          <p:spPr>
            <a:xfrm>
              <a:off x="3776663" y="2735263"/>
              <a:ext cx="1105200" cy="284162"/>
            </a:xfrm>
            <a:prstGeom prst="homePlate">
              <a:avLst>
                <a:gd name="adj" fmla="val 19975"/>
              </a:avLst>
            </a:prstGeom>
            <a:solidFill>
              <a:srgbClr val="BECBD8"/>
            </a:solidFill>
            <a:ln w="12700">
              <a:solidFill>
                <a:srgbClr val="BECB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anchor="ctr"/>
            <a:lstStyle/>
            <a:p>
              <a:pPr algn="ctr" eaLnBrk="1" hangingPunct="1">
                <a:defRPr/>
              </a:pPr>
              <a:r>
                <a:rPr lang="fr-FR" sz="1200" b="1" dirty="0">
                  <a:solidFill>
                    <a:schemeClr val="tx1"/>
                  </a:solidFill>
                </a:rPr>
                <a:t>Process </a:t>
              </a:r>
            </a:p>
            <a:p>
              <a:pPr algn="ctr" eaLnBrk="1" hangingPunct="1">
                <a:defRPr/>
              </a:pPr>
              <a:r>
                <a:rPr lang="fr-FR" sz="1200" b="1" dirty="0">
                  <a:solidFill>
                    <a:schemeClr val="tx1"/>
                  </a:solidFill>
                </a:rPr>
                <a:t>Gestion</a:t>
              </a:r>
              <a:r>
                <a:rPr lang="fr-FR" sz="533" b="1" dirty="0">
                  <a:solidFill>
                    <a:schemeClr val="tx1"/>
                  </a:solidFill>
                </a:rPr>
                <a:t> </a:t>
              </a:r>
              <a:r>
                <a:rPr lang="fr-FR" sz="933" b="1" dirty="0">
                  <a:solidFill>
                    <a:schemeClr val="tx1"/>
                  </a:solidFill>
                </a:rPr>
                <a:t>des</a:t>
              </a:r>
              <a:r>
                <a:rPr lang="fr-FR" sz="533" b="1" dirty="0">
                  <a:solidFill>
                    <a:schemeClr val="tx1"/>
                  </a:solidFill>
                </a:rPr>
                <a:t> </a:t>
              </a:r>
              <a:r>
                <a:rPr lang="fr-FR" sz="1200" b="1" dirty="0">
                  <a:solidFill>
                    <a:schemeClr val="tx1"/>
                  </a:solidFill>
                </a:rPr>
                <a:t>Opérations</a:t>
              </a:r>
            </a:p>
          </p:txBody>
        </p:sp>
      </p:grpSp>
      <p:grpSp>
        <p:nvGrpSpPr>
          <p:cNvPr id="187" name="Groupe 186"/>
          <p:cNvGrpSpPr/>
          <p:nvPr/>
        </p:nvGrpSpPr>
        <p:grpSpPr>
          <a:xfrm>
            <a:off x="5829318" y="3505621"/>
            <a:ext cx="1475316" cy="1096939"/>
            <a:chOff x="5044855" y="2738059"/>
            <a:chExt cx="1106487" cy="8227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8" name="Rectangle 43"/>
            <p:cNvSpPr>
              <a:spLocks noChangeArrowheads="1"/>
            </p:cNvSpPr>
            <p:nvPr/>
          </p:nvSpPr>
          <p:spPr bwMode="auto">
            <a:xfrm>
              <a:off x="5046058" y="3021013"/>
              <a:ext cx="1044000" cy="5397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BECBD8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400" b="1"/>
                <a:t> </a:t>
              </a:r>
              <a:r>
                <a:rPr lang="fr-FR" sz="1200" b="1"/>
                <a:t>Sélection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/>
                <a:t> Acquisition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/>
                <a:t> Rétention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/>
                <a:t> Croissance</a:t>
              </a:r>
            </a:p>
          </p:txBody>
        </p:sp>
        <p:sp>
          <p:nvSpPr>
            <p:cNvPr id="189" name="Pentagone 188"/>
            <p:cNvSpPr/>
            <p:nvPr/>
          </p:nvSpPr>
          <p:spPr>
            <a:xfrm>
              <a:off x="5044855" y="2738059"/>
              <a:ext cx="1106487" cy="284162"/>
            </a:xfrm>
            <a:prstGeom prst="homePlate">
              <a:avLst>
                <a:gd name="adj" fmla="val 19975"/>
              </a:avLst>
            </a:prstGeom>
            <a:solidFill>
              <a:srgbClr val="BECBD8"/>
            </a:solidFill>
            <a:ln w="12700">
              <a:solidFill>
                <a:srgbClr val="BECB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hangingPunct="1">
                <a:defRPr/>
              </a:pPr>
              <a:r>
                <a:rPr lang="fr-FR" sz="1200" b="1" dirty="0">
                  <a:solidFill>
                    <a:schemeClr val="tx1"/>
                  </a:solidFill>
                </a:rPr>
                <a:t>Process </a:t>
              </a:r>
            </a:p>
            <a:p>
              <a:pPr algn="ctr" eaLnBrk="1" hangingPunct="1">
                <a:defRPr/>
              </a:pPr>
              <a:r>
                <a:rPr lang="fr-FR" sz="1200" b="1" dirty="0">
                  <a:solidFill>
                    <a:schemeClr val="tx1"/>
                  </a:solidFill>
                </a:rPr>
                <a:t>Gestion Clients</a:t>
              </a:r>
            </a:p>
          </p:txBody>
        </p:sp>
      </p:grpSp>
      <p:grpSp>
        <p:nvGrpSpPr>
          <p:cNvPr id="190" name="Groupe 189"/>
          <p:cNvGrpSpPr/>
          <p:nvPr/>
        </p:nvGrpSpPr>
        <p:grpSpPr>
          <a:xfrm>
            <a:off x="7519148" y="3505621"/>
            <a:ext cx="1474621" cy="1096939"/>
            <a:chOff x="6312228" y="2738059"/>
            <a:chExt cx="1105966" cy="8227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1" name="Rectangle 34"/>
            <p:cNvSpPr>
              <a:spLocks noChangeArrowheads="1"/>
            </p:cNvSpPr>
            <p:nvPr/>
          </p:nvSpPr>
          <p:spPr bwMode="auto">
            <a:xfrm>
              <a:off x="6312228" y="3019425"/>
              <a:ext cx="1044000" cy="54133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BECBD8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 dirty="0"/>
                <a:t> Id opportunités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 dirty="0"/>
                <a:t> Portefeuille R&amp;D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 dirty="0"/>
                <a:t> Conception/</a:t>
              </a:r>
              <a:r>
                <a:rPr lang="fr-FR" sz="1200" b="1" dirty="0" err="1"/>
                <a:t>Dév</a:t>
              </a:r>
              <a:r>
                <a:rPr lang="fr-FR" sz="1400" b="1" dirty="0"/>
                <a:t>.</a:t>
              </a:r>
              <a:r>
                <a:rPr lang="fr-FR" sz="1200" b="1" dirty="0"/>
                <a:t> 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 dirty="0"/>
                <a:t> Lancement</a:t>
              </a:r>
            </a:p>
          </p:txBody>
        </p:sp>
        <p:sp>
          <p:nvSpPr>
            <p:cNvPr id="192" name="Pentagone 191"/>
            <p:cNvSpPr/>
            <p:nvPr/>
          </p:nvSpPr>
          <p:spPr>
            <a:xfrm>
              <a:off x="6312994" y="2738059"/>
              <a:ext cx="1105200" cy="284162"/>
            </a:xfrm>
            <a:prstGeom prst="homePlate">
              <a:avLst>
                <a:gd name="adj" fmla="val 19975"/>
              </a:avLst>
            </a:prstGeom>
            <a:solidFill>
              <a:srgbClr val="BECBD8"/>
            </a:solidFill>
            <a:ln w="12700">
              <a:solidFill>
                <a:srgbClr val="BECB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hangingPunct="1">
                <a:defRPr/>
              </a:pPr>
              <a:r>
                <a:rPr lang="fr-FR" sz="1200" b="1" dirty="0">
                  <a:solidFill>
                    <a:schemeClr val="tx1"/>
                  </a:solidFill>
                </a:rPr>
                <a:t>Process</a:t>
              </a:r>
            </a:p>
            <a:p>
              <a:pPr algn="ctr" eaLnBrk="1" hangingPunct="1">
                <a:defRPr/>
              </a:pPr>
              <a:r>
                <a:rPr lang="fr-FR" sz="1200" b="1" dirty="0">
                  <a:solidFill>
                    <a:schemeClr val="tx1"/>
                  </a:solidFill>
                </a:rPr>
                <a:t>Innovation</a:t>
              </a:r>
            </a:p>
          </p:txBody>
        </p:sp>
      </p:grpSp>
      <p:grpSp>
        <p:nvGrpSpPr>
          <p:cNvPr id="193" name="Groupe 192"/>
          <p:cNvGrpSpPr/>
          <p:nvPr/>
        </p:nvGrpSpPr>
        <p:grpSpPr>
          <a:xfrm>
            <a:off x="9130301" y="3505621"/>
            <a:ext cx="1473600" cy="1096939"/>
            <a:chOff x="7520593" y="2738059"/>
            <a:chExt cx="1105200" cy="8227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4" name="Rectangle 36"/>
            <p:cNvSpPr>
              <a:spLocks noChangeArrowheads="1"/>
            </p:cNvSpPr>
            <p:nvPr/>
          </p:nvSpPr>
          <p:spPr bwMode="auto">
            <a:xfrm>
              <a:off x="7520593" y="3019425"/>
              <a:ext cx="1044000" cy="54133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BECBD8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400" b="1"/>
                <a:t> </a:t>
              </a:r>
              <a:r>
                <a:rPr lang="fr-FR" sz="1200" b="1"/>
                <a:t>Environnement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/>
                <a:t> Sécurité &amp; santé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/>
                <a:t> Emplois</a:t>
              </a:r>
            </a:p>
            <a:p>
              <a:pPr>
                <a:lnSpc>
                  <a:spcPts val="1333"/>
                </a:lnSpc>
                <a:buFontTx/>
                <a:buChar char="•"/>
                <a:defRPr/>
              </a:pPr>
              <a:r>
                <a:rPr lang="fr-FR" sz="1200" b="1"/>
                <a:t> Communauté</a:t>
              </a:r>
            </a:p>
          </p:txBody>
        </p:sp>
        <p:sp>
          <p:nvSpPr>
            <p:cNvPr id="195" name="Pentagone 194"/>
            <p:cNvSpPr/>
            <p:nvPr/>
          </p:nvSpPr>
          <p:spPr>
            <a:xfrm>
              <a:off x="7520593" y="2738059"/>
              <a:ext cx="1105200" cy="284162"/>
            </a:xfrm>
            <a:prstGeom prst="homePlate">
              <a:avLst>
                <a:gd name="adj" fmla="val 19975"/>
              </a:avLst>
            </a:prstGeom>
            <a:solidFill>
              <a:srgbClr val="BECBD8"/>
            </a:solidFill>
            <a:ln w="12700">
              <a:solidFill>
                <a:srgbClr val="BECB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hangingPunct="1">
                <a:defRPr/>
              </a:pPr>
              <a:r>
                <a:rPr lang="fr-FR" sz="1200" b="1" dirty="0">
                  <a:solidFill>
                    <a:schemeClr val="tx1"/>
                  </a:solidFill>
                </a:rPr>
                <a:t>Process</a:t>
              </a:r>
            </a:p>
            <a:p>
              <a:pPr algn="ctr" eaLnBrk="1" hangingPunct="1">
                <a:defRPr/>
              </a:pPr>
              <a:r>
                <a:rPr lang="fr-FR" sz="1200" b="1" dirty="0" err="1">
                  <a:solidFill>
                    <a:schemeClr val="tx1"/>
                  </a:solidFill>
                </a:rPr>
                <a:t>Réglement</a:t>
              </a:r>
              <a:r>
                <a:rPr lang="fr-FR" sz="1200" b="1" dirty="0">
                  <a:solidFill>
                    <a:schemeClr val="tx1"/>
                  </a:solidFill>
                </a:rPr>
                <a:t>. &amp; Sociaux</a:t>
              </a:r>
            </a:p>
          </p:txBody>
        </p:sp>
      </p:grpSp>
      <p:sp>
        <p:nvSpPr>
          <p:cNvPr id="196" name="Rectangle 8"/>
          <p:cNvSpPr>
            <a:spLocks noChangeArrowheads="1"/>
          </p:cNvSpPr>
          <p:nvPr/>
        </p:nvSpPr>
        <p:spPr bwMode="auto">
          <a:xfrm>
            <a:off x="8202084" y="2436284"/>
            <a:ext cx="1682749" cy="599016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AEBECE"/>
            </a:solidFill>
            <a:prstDash val="sysDot"/>
            <a:miter lim="800000"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fr-FR" sz="1467" b="1" dirty="0"/>
          </a:p>
          <a:p>
            <a:pPr algn="ctr" eaLnBrk="1" hangingPunct="1">
              <a:defRPr/>
            </a:pPr>
            <a:endParaRPr lang="fr-FR" sz="1467" b="1" dirty="0"/>
          </a:p>
          <a:p>
            <a:pPr algn="ctr" eaLnBrk="1" hangingPunct="1">
              <a:defRPr/>
            </a:pPr>
            <a:endParaRPr lang="fr-FR" sz="1467" b="1" dirty="0"/>
          </a:p>
          <a:p>
            <a:pPr algn="ctr" eaLnBrk="1" hangingPunct="1">
              <a:lnSpc>
                <a:spcPct val="170000"/>
              </a:lnSpc>
              <a:defRPr/>
            </a:pPr>
            <a:r>
              <a:rPr lang="fr-FR" sz="1200" b="1" dirty="0"/>
              <a:t>Relation</a:t>
            </a:r>
          </a:p>
          <a:p>
            <a:pPr algn="ctr" eaLnBrk="1" hangingPunct="1">
              <a:defRPr/>
            </a:pPr>
            <a:endParaRPr lang="fr-FR" sz="1400" b="1" dirty="0"/>
          </a:p>
          <a:p>
            <a:pPr algn="ctr" eaLnBrk="1" hangingPunct="1">
              <a:lnSpc>
                <a:spcPct val="60000"/>
              </a:lnSpc>
              <a:defRPr/>
            </a:pPr>
            <a:endParaRPr lang="fr-FR" sz="1400" b="1" dirty="0"/>
          </a:p>
        </p:txBody>
      </p:sp>
      <p:sp>
        <p:nvSpPr>
          <p:cNvPr id="84017" name="Rectangle 9"/>
          <p:cNvSpPr>
            <a:spLocks noChangeArrowheads="1"/>
          </p:cNvSpPr>
          <p:nvPr/>
        </p:nvSpPr>
        <p:spPr bwMode="auto">
          <a:xfrm>
            <a:off x="9884833" y="2429933"/>
            <a:ext cx="719667" cy="609600"/>
          </a:xfrm>
          <a:prstGeom prst="rect">
            <a:avLst/>
          </a:prstGeom>
          <a:noFill/>
          <a:ln w="9525" cap="rnd">
            <a:solidFill>
              <a:srgbClr val="AEBECE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467" b="1"/>
          </a:p>
          <a:p>
            <a:pPr algn="ctr" eaLnBrk="1" hangingPunct="1"/>
            <a:endParaRPr lang="fr-FR" altLang="fr-FR" sz="1467" b="1"/>
          </a:p>
          <a:p>
            <a:pPr algn="ctr" eaLnBrk="1" hangingPunct="1"/>
            <a:endParaRPr lang="fr-FR" altLang="fr-FR" sz="1467" b="1"/>
          </a:p>
          <a:p>
            <a:pPr algn="ctr" eaLnBrk="1" hangingPunct="1">
              <a:lnSpc>
                <a:spcPct val="170000"/>
              </a:lnSpc>
            </a:pPr>
            <a:r>
              <a:rPr lang="fr-FR" altLang="fr-FR" sz="1200" b="1"/>
              <a:t>Image</a:t>
            </a:r>
          </a:p>
          <a:p>
            <a:pPr algn="ctr" eaLnBrk="1" hangingPunct="1"/>
            <a:endParaRPr lang="fr-FR" altLang="fr-FR" sz="1200" b="1"/>
          </a:p>
          <a:p>
            <a:pPr algn="ctr" eaLnBrk="1" hangingPunct="1">
              <a:lnSpc>
                <a:spcPct val="70000"/>
              </a:lnSpc>
            </a:pPr>
            <a:endParaRPr lang="fr-FR" altLang="fr-FR" sz="1200" b="1"/>
          </a:p>
        </p:txBody>
      </p:sp>
      <p:sp>
        <p:nvSpPr>
          <p:cNvPr id="84018" name="Oval 30"/>
          <p:cNvSpPr>
            <a:spLocks noChangeArrowheads="1"/>
          </p:cNvSpPr>
          <p:nvPr/>
        </p:nvSpPr>
        <p:spPr bwMode="auto">
          <a:xfrm>
            <a:off x="8223251" y="2518834"/>
            <a:ext cx="662516" cy="292100"/>
          </a:xfrm>
          <a:prstGeom prst="ellipse">
            <a:avLst/>
          </a:prstGeom>
          <a:solidFill>
            <a:srgbClr val="7D97B1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Service</a:t>
            </a:r>
          </a:p>
        </p:txBody>
      </p:sp>
      <p:sp>
        <p:nvSpPr>
          <p:cNvPr id="84019" name="Oval 31"/>
          <p:cNvSpPr>
            <a:spLocks noChangeArrowheads="1"/>
          </p:cNvSpPr>
          <p:nvPr/>
        </p:nvSpPr>
        <p:spPr bwMode="auto">
          <a:xfrm>
            <a:off x="8932334" y="2518834"/>
            <a:ext cx="927100" cy="292100"/>
          </a:xfrm>
          <a:prstGeom prst="ellipse">
            <a:avLst/>
          </a:prstGeom>
          <a:solidFill>
            <a:srgbClr val="7D97B1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Partenariats</a:t>
            </a:r>
          </a:p>
        </p:txBody>
      </p:sp>
      <p:sp>
        <p:nvSpPr>
          <p:cNvPr id="84020" name="Oval 32"/>
          <p:cNvSpPr>
            <a:spLocks noChangeArrowheads="1"/>
          </p:cNvSpPr>
          <p:nvPr/>
        </p:nvSpPr>
        <p:spPr bwMode="auto">
          <a:xfrm>
            <a:off x="9937751" y="2523067"/>
            <a:ext cx="611716" cy="287867"/>
          </a:xfrm>
          <a:prstGeom prst="ellipse">
            <a:avLst/>
          </a:prstGeom>
          <a:solidFill>
            <a:srgbClr val="7D97B1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Marque</a:t>
            </a:r>
          </a:p>
        </p:txBody>
      </p:sp>
      <p:sp>
        <p:nvSpPr>
          <p:cNvPr id="84021" name="Rectangle 54"/>
          <p:cNvSpPr>
            <a:spLocks noChangeArrowheads="1"/>
          </p:cNvSpPr>
          <p:nvPr/>
        </p:nvSpPr>
        <p:spPr bwMode="auto">
          <a:xfrm flipV="1">
            <a:off x="8138584" y="3012018"/>
            <a:ext cx="270933" cy="5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sp>
        <p:nvSpPr>
          <p:cNvPr id="84022" name="Rectangle 55"/>
          <p:cNvSpPr>
            <a:spLocks noChangeArrowheads="1"/>
          </p:cNvSpPr>
          <p:nvPr/>
        </p:nvSpPr>
        <p:spPr bwMode="auto">
          <a:xfrm flipV="1">
            <a:off x="9704918" y="3007784"/>
            <a:ext cx="273049" cy="5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sp>
        <p:nvSpPr>
          <p:cNvPr id="203" name="Rectangle 10"/>
          <p:cNvSpPr>
            <a:spLocks noChangeArrowheads="1"/>
          </p:cNvSpPr>
          <p:nvPr/>
        </p:nvSpPr>
        <p:spPr bwMode="auto">
          <a:xfrm>
            <a:off x="4138084" y="2436284"/>
            <a:ext cx="4064000" cy="599016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BECBD8"/>
            </a:solidFill>
            <a:prstDash val="sysDot"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fr-FR" sz="1467" b="1" dirty="0"/>
          </a:p>
          <a:p>
            <a:pPr algn="ctr" eaLnBrk="1" hangingPunct="1">
              <a:defRPr/>
            </a:pPr>
            <a:endParaRPr lang="fr-FR" sz="1467" b="1" dirty="0"/>
          </a:p>
          <a:p>
            <a:pPr algn="ctr" eaLnBrk="1" hangingPunct="1">
              <a:defRPr/>
            </a:pPr>
            <a:endParaRPr lang="fr-FR" sz="1467" b="1" dirty="0"/>
          </a:p>
          <a:p>
            <a:pPr algn="ctr" eaLnBrk="1" hangingPunct="1">
              <a:lnSpc>
                <a:spcPct val="230000"/>
              </a:lnSpc>
              <a:defRPr/>
            </a:pPr>
            <a:r>
              <a:rPr lang="fr-FR" sz="1200" b="1" dirty="0"/>
              <a:t>Attributs des Produits/Service</a:t>
            </a:r>
          </a:p>
          <a:p>
            <a:pPr algn="ctr" eaLnBrk="1" hangingPunct="1">
              <a:defRPr/>
            </a:pPr>
            <a:endParaRPr lang="fr-FR" sz="1200" b="1" dirty="0"/>
          </a:p>
          <a:p>
            <a:pPr algn="ctr" eaLnBrk="1" hangingPunct="1">
              <a:defRPr/>
            </a:pPr>
            <a:endParaRPr lang="fr-FR" sz="1400" b="1" dirty="0"/>
          </a:p>
        </p:txBody>
      </p:sp>
      <p:sp>
        <p:nvSpPr>
          <p:cNvPr id="84024" name="Oval 25"/>
          <p:cNvSpPr>
            <a:spLocks noChangeArrowheads="1"/>
          </p:cNvSpPr>
          <p:nvPr/>
        </p:nvSpPr>
        <p:spPr bwMode="auto">
          <a:xfrm>
            <a:off x="4167718" y="2523067"/>
            <a:ext cx="510116" cy="287867"/>
          </a:xfrm>
          <a:prstGeom prst="ellipse">
            <a:avLst/>
          </a:prstGeom>
          <a:solidFill>
            <a:srgbClr val="7D97B1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Prix</a:t>
            </a:r>
          </a:p>
        </p:txBody>
      </p:sp>
      <p:sp>
        <p:nvSpPr>
          <p:cNvPr id="84025" name="Oval 26"/>
          <p:cNvSpPr>
            <a:spLocks noChangeArrowheads="1"/>
          </p:cNvSpPr>
          <p:nvPr/>
        </p:nvSpPr>
        <p:spPr bwMode="auto">
          <a:xfrm>
            <a:off x="4711700" y="2523067"/>
            <a:ext cx="660400" cy="289984"/>
          </a:xfrm>
          <a:prstGeom prst="ellipse">
            <a:avLst/>
          </a:prstGeom>
          <a:solidFill>
            <a:srgbClr val="7D97B1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Qualité</a:t>
            </a:r>
          </a:p>
        </p:txBody>
      </p:sp>
      <p:sp>
        <p:nvSpPr>
          <p:cNvPr id="84026" name="Oval 27"/>
          <p:cNvSpPr>
            <a:spLocks noChangeArrowheads="1"/>
          </p:cNvSpPr>
          <p:nvPr/>
        </p:nvSpPr>
        <p:spPr bwMode="auto">
          <a:xfrm>
            <a:off x="5408084" y="2523067"/>
            <a:ext cx="855133" cy="287867"/>
          </a:xfrm>
          <a:prstGeom prst="ellipse">
            <a:avLst/>
          </a:prstGeom>
          <a:solidFill>
            <a:srgbClr val="7D97B1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Dispo.</a:t>
            </a:r>
          </a:p>
        </p:txBody>
      </p:sp>
      <p:sp>
        <p:nvSpPr>
          <p:cNvPr id="84027" name="Oval 28"/>
          <p:cNvSpPr>
            <a:spLocks noChangeArrowheads="1"/>
          </p:cNvSpPr>
          <p:nvPr/>
        </p:nvSpPr>
        <p:spPr bwMode="auto">
          <a:xfrm>
            <a:off x="6318251" y="2523067"/>
            <a:ext cx="711200" cy="287867"/>
          </a:xfrm>
          <a:prstGeom prst="ellipse">
            <a:avLst/>
          </a:prstGeom>
          <a:solidFill>
            <a:srgbClr val="7D97B1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Sélection</a:t>
            </a:r>
          </a:p>
        </p:txBody>
      </p:sp>
      <p:sp>
        <p:nvSpPr>
          <p:cNvPr id="84028" name="Oval 29"/>
          <p:cNvSpPr>
            <a:spLocks noChangeArrowheads="1"/>
          </p:cNvSpPr>
          <p:nvPr/>
        </p:nvSpPr>
        <p:spPr bwMode="auto">
          <a:xfrm>
            <a:off x="7073900" y="2518834"/>
            <a:ext cx="1094317" cy="292100"/>
          </a:xfrm>
          <a:prstGeom prst="ellipse">
            <a:avLst/>
          </a:prstGeom>
          <a:solidFill>
            <a:srgbClr val="7D97B1">
              <a:alpha val="2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200" b="1"/>
              <a:t>Fonctionnalité</a:t>
            </a:r>
          </a:p>
        </p:txBody>
      </p:sp>
      <p:sp>
        <p:nvSpPr>
          <p:cNvPr id="84029" name="Rectangle 52"/>
          <p:cNvSpPr>
            <a:spLocks noChangeArrowheads="1"/>
          </p:cNvSpPr>
          <p:nvPr/>
        </p:nvSpPr>
        <p:spPr bwMode="auto">
          <a:xfrm flipV="1">
            <a:off x="4840818" y="3007784"/>
            <a:ext cx="273049" cy="5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sp>
        <p:nvSpPr>
          <p:cNvPr id="84030" name="Rectangle 53"/>
          <p:cNvSpPr>
            <a:spLocks noChangeArrowheads="1"/>
          </p:cNvSpPr>
          <p:nvPr/>
        </p:nvSpPr>
        <p:spPr bwMode="auto">
          <a:xfrm flipV="1">
            <a:off x="6542618" y="3012018"/>
            <a:ext cx="273049" cy="5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sp>
        <p:nvSpPr>
          <p:cNvPr id="84031" name="Rectangle 60"/>
          <p:cNvSpPr>
            <a:spLocks noChangeArrowheads="1"/>
          </p:cNvSpPr>
          <p:nvPr/>
        </p:nvSpPr>
        <p:spPr bwMode="auto">
          <a:xfrm>
            <a:off x="4656667" y="2197100"/>
            <a:ext cx="273051" cy="5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sp>
        <p:nvSpPr>
          <p:cNvPr id="84032" name="Rectangle 61"/>
          <p:cNvSpPr>
            <a:spLocks noChangeArrowheads="1"/>
          </p:cNvSpPr>
          <p:nvPr/>
        </p:nvSpPr>
        <p:spPr bwMode="auto">
          <a:xfrm>
            <a:off x="6093885" y="2201334"/>
            <a:ext cx="275167" cy="5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133"/>
          </a:p>
        </p:txBody>
      </p:sp>
      <p:pic>
        <p:nvPicPr>
          <p:cNvPr id="84033" name="Image 212" descr="offre copi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1" y="2281767"/>
            <a:ext cx="40216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4" name="Connecteur droit avec flèche 213"/>
          <p:cNvCxnSpPr/>
          <p:nvPr/>
        </p:nvCxnSpPr>
        <p:spPr>
          <a:xfrm flipV="1">
            <a:off x="7374467" y="1888067"/>
            <a:ext cx="0" cy="25611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45"/>
          <p:cNvSpPr>
            <a:spLocks noChangeArrowheads="1"/>
          </p:cNvSpPr>
          <p:nvPr/>
        </p:nvSpPr>
        <p:spPr bwMode="auto">
          <a:xfrm>
            <a:off x="4138084" y="2207684"/>
            <a:ext cx="6468533" cy="228600"/>
          </a:xfrm>
          <a:prstGeom prst="rect">
            <a:avLst/>
          </a:prstGeom>
          <a:solidFill>
            <a:srgbClr val="BECBD8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fr-FR" sz="1400" b="1"/>
              <a:t>Offre de  valeur client</a:t>
            </a:r>
            <a:endParaRPr lang="en-US" sz="1400" b="1"/>
          </a:p>
        </p:txBody>
      </p:sp>
      <p:sp>
        <p:nvSpPr>
          <p:cNvPr id="216" name="Rectangle 17"/>
          <p:cNvSpPr>
            <a:spLocks noChangeArrowheads="1"/>
          </p:cNvSpPr>
          <p:nvPr/>
        </p:nvSpPr>
        <p:spPr bwMode="auto">
          <a:xfrm rot="5400000" flipV="1">
            <a:off x="-665691" y="3391960"/>
            <a:ext cx="5901267" cy="32384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bIns="96000" anchor="ctr"/>
          <a:lstStyle/>
          <a:p>
            <a:pPr algn="ctr" eaLnBrk="1" hangingPunct="1">
              <a:defRPr/>
            </a:pPr>
            <a:r>
              <a:rPr lang="fr-FR" sz="1600" b="1" dirty="0">
                <a:cs typeface="Arial" charset="0"/>
              </a:rPr>
              <a:t>Environnement complexe  et  incertain</a:t>
            </a:r>
          </a:p>
        </p:txBody>
      </p:sp>
      <p:pic>
        <p:nvPicPr>
          <p:cNvPr id="84037" name="Picture 8" descr="kiwi meteo Symboles météo vectoriel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" t="4257" r="85602" b="84805"/>
          <a:stretch>
            <a:fillRect/>
          </a:stretch>
        </p:blipFill>
        <p:spPr bwMode="auto">
          <a:xfrm>
            <a:off x="2139951" y="679451"/>
            <a:ext cx="28786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038" name="Picture 8" descr="kiwi meteo Symboles météo vectoriel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8" t="25694" r="3159" b="58493"/>
          <a:stretch>
            <a:fillRect/>
          </a:stretch>
        </p:blipFill>
        <p:spPr bwMode="auto">
          <a:xfrm>
            <a:off x="2137833" y="6218767"/>
            <a:ext cx="28786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Ellipse 186">
            <a:hlinkClick r:id="" action="ppaction://noaction"/>
          </p:cNvPr>
          <p:cNvSpPr>
            <a:spLocks noChangeAspect="1"/>
          </p:cNvSpPr>
          <p:nvPr/>
        </p:nvSpPr>
        <p:spPr bwMode="auto">
          <a:xfrm flipH="1">
            <a:off x="1071034" y="793751"/>
            <a:ext cx="1056217" cy="1056216"/>
          </a:xfrm>
          <a:prstGeom prst="ellipse">
            <a:avLst/>
          </a:prstGeom>
          <a:solidFill>
            <a:srgbClr val="C3CFDB">
              <a:alpha val="49019"/>
            </a:srgbClr>
          </a:solidFill>
          <a:ln w="9525" algn="ctr">
            <a:noFill/>
            <a:round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1467" b="1" kern="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229" name="Ellipse 186">
            <a:hlinkClick r:id="" action="ppaction://noaction"/>
          </p:cNvPr>
          <p:cNvSpPr>
            <a:spLocks noChangeAspect="1"/>
          </p:cNvSpPr>
          <p:nvPr/>
        </p:nvSpPr>
        <p:spPr bwMode="auto">
          <a:xfrm flipH="1">
            <a:off x="1026584" y="734485"/>
            <a:ext cx="1151467" cy="1153583"/>
          </a:xfrm>
          <a:prstGeom prst="ellipse">
            <a:avLst/>
          </a:prstGeom>
          <a:solidFill>
            <a:srgbClr val="C3CFDB">
              <a:alpha val="49019"/>
            </a:srgbClr>
          </a:solidFill>
          <a:ln w="9525" algn="ctr">
            <a:noFill/>
            <a:round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1467" b="1" kern="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233" name="Ellipse 186">
            <a:hlinkClick r:id="" action="ppaction://noaction"/>
          </p:cNvPr>
          <p:cNvSpPr>
            <a:spLocks noChangeAspect="1"/>
          </p:cNvSpPr>
          <p:nvPr/>
        </p:nvSpPr>
        <p:spPr bwMode="auto">
          <a:xfrm flipH="1">
            <a:off x="975785" y="685801"/>
            <a:ext cx="1246716" cy="1248833"/>
          </a:xfrm>
          <a:prstGeom prst="ellipse">
            <a:avLst/>
          </a:prstGeom>
          <a:solidFill>
            <a:srgbClr val="C3CFDB">
              <a:alpha val="49019"/>
            </a:srgbClr>
          </a:solidFill>
          <a:ln w="9525" algn="ctr">
            <a:noFill/>
            <a:round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1467" b="1" kern="0">
              <a:solidFill>
                <a:srgbClr val="000066"/>
              </a:solidFill>
              <a:latin typeface="Arial Narrow" pitchFamily="34" charset="0"/>
            </a:endParaRPr>
          </a:p>
        </p:txBody>
      </p:sp>
      <p:grpSp>
        <p:nvGrpSpPr>
          <p:cNvPr id="84042" name="Groupe 101"/>
          <p:cNvGrpSpPr>
            <a:grpSpLocks/>
          </p:cNvGrpSpPr>
          <p:nvPr/>
        </p:nvGrpSpPr>
        <p:grpSpPr bwMode="auto">
          <a:xfrm flipH="1">
            <a:off x="1204384" y="944034"/>
            <a:ext cx="793749" cy="738717"/>
            <a:chOff x="8305508" y="4087850"/>
            <a:chExt cx="634618" cy="590806"/>
          </a:xfrm>
        </p:grpSpPr>
        <p:sp>
          <p:nvSpPr>
            <p:cNvPr id="231" name="Larme 230"/>
            <p:cNvSpPr/>
            <p:nvPr/>
          </p:nvSpPr>
          <p:spPr bwMode="auto">
            <a:xfrm rot="13500000">
              <a:off x="8348567" y="4087097"/>
              <a:ext cx="590806" cy="592311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32" name="Rectangle 32"/>
            <p:cNvSpPr>
              <a:spLocks noChangeArrowheads="1"/>
            </p:cNvSpPr>
            <p:nvPr/>
          </p:nvSpPr>
          <p:spPr bwMode="auto">
            <a:xfrm>
              <a:off x="8305508" y="4091236"/>
              <a:ext cx="627849" cy="55694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lnSpc>
                  <a:spcPts val="1467"/>
                </a:lnSpc>
                <a:defRPr/>
              </a:pPr>
              <a:r>
                <a:rPr lang="fr-FR" sz="1333" b="1" kern="0" dirty="0">
                  <a:solidFill>
                    <a:srgbClr val="FFFFFF"/>
                  </a:solidFill>
                  <a:latin typeface="Arial Narrow" pitchFamily="34" charset="0"/>
                </a:rPr>
                <a:t>Grandes</a:t>
              </a:r>
            </a:p>
            <a:p>
              <a:pPr algn="ctr">
                <a:lnSpc>
                  <a:spcPts val="1467"/>
                </a:lnSpc>
                <a:defRPr/>
              </a:pPr>
              <a:r>
                <a:rPr lang="fr-FR" sz="1333" b="1" kern="0" dirty="0">
                  <a:solidFill>
                    <a:srgbClr val="FFFFFF"/>
                  </a:solidFill>
                  <a:latin typeface="Arial Narrow" pitchFamily="34" charset="0"/>
                </a:rPr>
                <a:t>tendances</a:t>
              </a:r>
            </a:p>
          </p:txBody>
        </p:sp>
      </p:grpSp>
      <p:grpSp>
        <p:nvGrpSpPr>
          <p:cNvPr id="84043" name="Groupe 1"/>
          <p:cNvGrpSpPr>
            <a:grpSpLocks/>
          </p:cNvGrpSpPr>
          <p:nvPr/>
        </p:nvGrpSpPr>
        <p:grpSpPr bwMode="auto">
          <a:xfrm>
            <a:off x="982134" y="2091268"/>
            <a:ext cx="1246717" cy="1248833"/>
            <a:chOff x="735843" y="1569234"/>
            <a:chExt cx="936000" cy="936000"/>
          </a:xfrm>
        </p:grpSpPr>
        <p:sp>
          <p:nvSpPr>
            <p:cNvPr id="234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861385" y="1700909"/>
              <a:ext cx="684916" cy="683755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35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807354" y="1650143"/>
              <a:ext cx="792977" cy="791633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36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773982" y="1605723"/>
              <a:ext cx="864489" cy="864610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37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735843" y="1569234"/>
              <a:ext cx="936000" cy="936000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84044" name="Groupe 98"/>
          <p:cNvGrpSpPr>
            <a:grpSpLocks/>
          </p:cNvGrpSpPr>
          <p:nvPr/>
        </p:nvGrpSpPr>
        <p:grpSpPr bwMode="auto">
          <a:xfrm flipH="1">
            <a:off x="1202267" y="2345267"/>
            <a:ext cx="762000" cy="738717"/>
            <a:chOff x="8330719" y="4045458"/>
            <a:chExt cx="609373" cy="590550"/>
          </a:xfrm>
        </p:grpSpPr>
        <p:sp>
          <p:nvSpPr>
            <p:cNvPr id="224" name="Larme 223"/>
            <p:cNvSpPr/>
            <p:nvPr/>
          </p:nvSpPr>
          <p:spPr bwMode="auto">
            <a:xfrm rot="13500000">
              <a:off x="8347747" y="4043663"/>
              <a:ext cx="590550" cy="594139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25" name="Rectangle 32"/>
            <p:cNvSpPr>
              <a:spLocks noChangeArrowheads="1"/>
            </p:cNvSpPr>
            <p:nvPr/>
          </p:nvSpPr>
          <p:spPr bwMode="auto">
            <a:xfrm>
              <a:off x="8330719" y="4057303"/>
              <a:ext cx="602602" cy="55670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r>
                <a:rPr lang="fr-FR" sz="1333" b="1" kern="0" dirty="0">
                  <a:solidFill>
                    <a:srgbClr val="FFFFFF"/>
                  </a:solidFill>
                  <a:latin typeface="Arial Narrow" pitchFamily="34" charset="0"/>
                </a:rPr>
                <a:t>Marché</a:t>
              </a:r>
            </a:p>
          </p:txBody>
        </p:sp>
      </p:grpSp>
      <p:grpSp>
        <p:nvGrpSpPr>
          <p:cNvPr id="84045" name="Groupe 237"/>
          <p:cNvGrpSpPr>
            <a:grpSpLocks/>
          </p:cNvGrpSpPr>
          <p:nvPr/>
        </p:nvGrpSpPr>
        <p:grpSpPr bwMode="auto">
          <a:xfrm>
            <a:off x="990600" y="3625852"/>
            <a:ext cx="1246717" cy="1248833"/>
            <a:chOff x="735843" y="1569234"/>
            <a:chExt cx="936000" cy="936000"/>
          </a:xfrm>
        </p:grpSpPr>
        <p:sp>
          <p:nvSpPr>
            <p:cNvPr id="239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861385" y="1700908"/>
              <a:ext cx="684916" cy="683756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40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807354" y="1650142"/>
              <a:ext cx="792977" cy="791634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41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773982" y="1605722"/>
              <a:ext cx="864489" cy="864611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42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735843" y="1569234"/>
              <a:ext cx="936000" cy="936000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84046" name="Groupe 95"/>
          <p:cNvGrpSpPr>
            <a:grpSpLocks/>
          </p:cNvGrpSpPr>
          <p:nvPr/>
        </p:nvGrpSpPr>
        <p:grpSpPr bwMode="auto">
          <a:xfrm flipH="1">
            <a:off x="1202267" y="3871385"/>
            <a:ext cx="825500" cy="738716"/>
            <a:chOff x="8280725" y="4045458"/>
            <a:chExt cx="659367" cy="590550"/>
          </a:xfrm>
        </p:grpSpPr>
        <p:sp>
          <p:nvSpPr>
            <p:cNvPr id="221" name="Larme 220"/>
            <p:cNvSpPr/>
            <p:nvPr/>
          </p:nvSpPr>
          <p:spPr bwMode="auto">
            <a:xfrm rot="13500000">
              <a:off x="8348102" y="4044018"/>
              <a:ext cx="590550" cy="593431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22" name="Rectangle 32"/>
            <p:cNvSpPr>
              <a:spLocks noChangeArrowheads="1"/>
            </p:cNvSpPr>
            <p:nvPr/>
          </p:nvSpPr>
          <p:spPr bwMode="auto">
            <a:xfrm>
              <a:off x="8280725" y="4057302"/>
              <a:ext cx="652604" cy="55670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r>
                <a:rPr lang="fr-FR" sz="1333" b="1" kern="0" dirty="0">
                  <a:solidFill>
                    <a:srgbClr val="FFFFFF"/>
                  </a:solidFill>
                  <a:latin typeface="Arial Narrow" pitchFamily="34" charset="0"/>
                </a:rPr>
                <a:t>Industries</a:t>
              </a:r>
            </a:p>
          </p:txBody>
        </p:sp>
      </p:grpSp>
      <p:grpSp>
        <p:nvGrpSpPr>
          <p:cNvPr id="84047" name="Groupe 242"/>
          <p:cNvGrpSpPr>
            <a:grpSpLocks/>
          </p:cNvGrpSpPr>
          <p:nvPr/>
        </p:nvGrpSpPr>
        <p:grpSpPr bwMode="auto">
          <a:xfrm>
            <a:off x="990600" y="5175252"/>
            <a:ext cx="1246717" cy="1248833"/>
            <a:chOff x="735843" y="1569234"/>
            <a:chExt cx="936000" cy="936000"/>
          </a:xfrm>
        </p:grpSpPr>
        <p:sp>
          <p:nvSpPr>
            <p:cNvPr id="244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861385" y="1700908"/>
              <a:ext cx="684916" cy="683756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45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807354" y="1650142"/>
              <a:ext cx="792977" cy="791634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46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773982" y="1605722"/>
              <a:ext cx="864489" cy="864611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47" name="Ellipse 186">
              <a:hlinkClick r:id="" action="ppaction://noaction"/>
            </p:cNvPr>
            <p:cNvSpPr>
              <a:spLocks noChangeAspect="1"/>
            </p:cNvSpPr>
            <p:nvPr/>
          </p:nvSpPr>
          <p:spPr bwMode="auto">
            <a:xfrm flipH="1">
              <a:off x="735843" y="1569234"/>
              <a:ext cx="936000" cy="936000"/>
            </a:xfrm>
            <a:prstGeom prst="ellipse">
              <a:avLst/>
            </a:prstGeom>
            <a:solidFill>
              <a:srgbClr val="C3CFDB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84048" name="Groupe 1"/>
          <p:cNvGrpSpPr>
            <a:grpSpLocks/>
          </p:cNvGrpSpPr>
          <p:nvPr/>
        </p:nvGrpSpPr>
        <p:grpSpPr bwMode="auto">
          <a:xfrm flipH="1">
            <a:off x="1193800" y="5403851"/>
            <a:ext cx="762000" cy="736600"/>
            <a:chOff x="8330719" y="4045458"/>
            <a:chExt cx="609373" cy="590550"/>
          </a:xfrm>
        </p:grpSpPr>
        <p:sp>
          <p:nvSpPr>
            <p:cNvPr id="218" name="Larme 217"/>
            <p:cNvSpPr/>
            <p:nvPr/>
          </p:nvSpPr>
          <p:spPr bwMode="auto">
            <a:xfrm rot="13500000">
              <a:off x="8347747" y="4043663"/>
              <a:ext cx="590550" cy="594139"/>
            </a:xfrm>
            <a:prstGeom prst="teardrop">
              <a:avLst/>
            </a:prstGeom>
            <a:solidFill>
              <a:srgbClr val="7D97B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62400" rIns="120000" bIns="62400" anchor="ctr"/>
            <a:lstStyle/>
            <a:p>
              <a:pPr algn="ctr">
                <a:defRPr/>
              </a:pPr>
              <a:endParaRPr lang="fr-FR" sz="1400" b="1" kern="0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19" name="Rectangle 32"/>
            <p:cNvSpPr>
              <a:spLocks noChangeArrowheads="1"/>
            </p:cNvSpPr>
            <p:nvPr/>
          </p:nvSpPr>
          <p:spPr bwMode="auto">
            <a:xfrm>
              <a:off x="8330719" y="4057336"/>
              <a:ext cx="602602" cy="55661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tIns="62400" rIns="120000" bIns="62400" anchor="ctr"/>
            <a:lstStyle/>
            <a:p>
              <a:pPr algn="ctr">
                <a:defRPr/>
              </a:pPr>
              <a:r>
                <a:rPr lang="fr-FR" sz="1333" b="1" kern="0" dirty="0">
                  <a:solidFill>
                    <a:srgbClr val="FFFFFF"/>
                  </a:solidFill>
                  <a:latin typeface="Arial Narrow" pitchFamily="34" charset="0"/>
                </a:rPr>
                <a:t>Macro</a:t>
              </a:r>
            </a:p>
            <a:p>
              <a:pPr algn="ctr">
                <a:defRPr/>
              </a:pPr>
              <a:r>
                <a:rPr lang="fr-FR" sz="1333" b="1" kern="0" dirty="0">
                  <a:solidFill>
                    <a:srgbClr val="FFFFFF"/>
                  </a:solidFill>
                  <a:latin typeface="Arial Narrow" pitchFamily="34" charset="0"/>
                </a:rPr>
                <a:t>économie</a:t>
              </a:r>
            </a:p>
          </p:txBody>
        </p:sp>
      </p:grpSp>
      <p:sp>
        <p:nvSpPr>
          <p:cNvPr id="157" name="Rectangle 5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27517" y="-14817"/>
            <a:ext cx="12192001" cy="686646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fr-FR" sz="1867" b="1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089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4" name="Groupe 46"/>
          <p:cNvGrpSpPr>
            <a:grpSpLocks noChangeAspect="1"/>
          </p:cNvGrpSpPr>
          <p:nvPr/>
        </p:nvGrpSpPr>
        <p:grpSpPr bwMode="auto">
          <a:xfrm>
            <a:off x="916518" y="190500"/>
            <a:ext cx="10280649" cy="6493933"/>
            <a:chOff x="128588" y="-233362"/>
            <a:chExt cx="8918575" cy="5867400"/>
          </a:xfrm>
        </p:grpSpPr>
        <p:sp>
          <p:nvSpPr>
            <p:cNvPr id="48" name="Rectangle 89"/>
            <p:cNvSpPr>
              <a:spLocks noChangeArrowheads="1"/>
            </p:cNvSpPr>
            <p:nvPr/>
          </p:nvSpPr>
          <p:spPr bwMode="auto">
            <a:xfrm>
              <a:off x="128588" y="72630"/>
              <a:ext cx="8918575" cy="1763280"/>
            </a:xfrm>
            <a:prstGeom prst="rect">
              <a:avLst/>
            </a:prstGeom>
            <a:solidFill>
              <a:srgbClr val="CCCCFF">
                <a:alpha val="23921"/>
              </a:srgbClr>
            </a:solidFill>
            <a:ln w="12700" cap="rnd" algn="ctr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6600"/>
                </a:solidFill>
                <a:latin typeface="Arial Narrow" pitchFamily="34" charset="0"/>
              </a:endParaRPr>
            </a:p>
          </p:txBody>
        </p:sp>
        <p:sp>
          <p:nvSpPr>
            <p:cNvPr id="49" name="Rectangle 88"/>
            <p:cNvSpPr>
              <a:spLocks noChangeArrowheads="1"/>
            </p:cNvSpPr>
            <p:nvPr/>
          </p:nvSpPr>
          <p:spPr bwMode="auto">
            <a:xfrm>
              <a:off x="128588" y="1918146"/>
              <a:ext cx="8914903" cy="898852"/>
            </a:xfrm>
            <a:prstGeom prst="rect">
              <a:avLst/>
            </a:prstGeom>
            <a:solidFill>
              <a:srgbClr val="CCCCFF">
                <a:alpha val="23921"/>
              </a:srgbClr>
            </a:solidFill>
            <a:ln w="12700" cap="rnd" algn="ctr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6600"/>
                </a:solidFill>
                <a:latin typeface="Arial Narrow" pitchFamily="34" charset="0"/>
              </a:endParaRPr>
            </a:p>
          </p:txBody>
        </p:sp>
        <p:sp>
          <p:nvSpPr>
            <p:cNvPr id="50" name="Rectangle 93"/>
            <p:cNvSpPr>
              <a:spLocks noChangeArrowheads="1"/>
            </p:cNvSpPr>
            <p:nvPr/>
          </p:nvSpPr>
          <p:spPr bwMode="auto">
            <a:xfrm>
              <a:off x="128588" y="2891583"/>
              <a:ext cx="8914903" cy="1765193"/>
            </a:xfrm>
            <a:prstGeom prst="rect">
              <a:avLst/>
            </a:prstGeom>
            <a:solidFill>
              <a:srgbClr val="CCCCFF">
                <a:alpha val="23921"/>
              </a:srgbClr>
            </a:solidFill>
            <a:ln w="12700" cap="rnd" algn="ctr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6600"/>
                </a:solidFill>
                <a:latin typeface="Arial Narrow" pitchFamily="34" charset="0"/>
              </a:endParaRPr>
            </a:p>
          </p:txBody>
        </p:sp>
        <p:sp>
          <p:nvSpPr>
            <p:cNvPr id="51" name="Rectangle 91"/>
            <p:cNvSpPr>
              <a:spLocks noChangeArrowheads="1"/>
            </p:cNvSpPr>
            <p:nvPr/>
          </p:nvSpPr>
          <p:spPr bwMode="auto">
            <a:xfrm>
              <a:off x="128588" y="4731361"/>
              <a:ext cx="8914903" cy="902677"/>
            </a:xfrm>
            <a:prstGeom prst="rect">
              <a:avLst/>
            </a:prstGeom>
            <a:solidFill>
              <a:srgbClr val="CCCCFF">
                <a:alpha val="23921"/>
              </a:srgbClr>
            </a:solidFill>
            <a:ln w="12700" cap="rnd" algn="ctr">
              <a:solidFill>
                <a:srgbClr val="808080"/>
              </a:solidFill>
              <a:prstDash val="sysDot"/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endParaRPr lang="fr-FR" sz="1467" b="1" kern="0">
                <a:solidFill>
                  <a:srgbClr val="006600"/>
                </a:solidFill>
                <a:latin typeface="Arial Narrow" pitchFamily="34" charset="0"/>
              </a:endParaRPr>
            </a:p>
          </p:txBody>
        </p:sp>
        <p:sp>
          <p:nvSpPr>
            <p:cNvPr id="52" name="Rectangle 44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292759" y="2945132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DS1</a:t>
              </a:r>
              <a:r>
                <a:rPr lang="fr-FR" sz="1067" b="1" kern="0">
                  <a:solidFill>
                    <a:sysClr val="windowText" lastClr="000000"/>
                  </a:solidFill>
                </a:rPr>
                <a:t>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Définir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gérer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les niveaux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de service</a:t>
              </a:r>
            </a:p>
            <a:p>
              <a:pPr algn="ctr">
                <a:lnSpc>
                  <a:spcPct val="90000"/>
                </a:lnSpc>
                <a:defRPr/>
              </a:pPr>
              <a:endParaRPr lang="fr-FR" sz="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2400006" y="4784910"/>
              <a:ext cx="1042979" cy="791755"/>
            </a:xfrm>
            <a:prstGeom prst="rect">
              <a:avLst/>
            </a:prstGeom>
            <a:solidFill>
              <a:srgbClr val="EAD496"/>
            </a:solidFill>
            <a:ln w="12700" algn="ctr">
              <a:solidFill>
                <a:srgbClr val="996633"/>
              </a:solidFill>
              <a:miter lim="800000"/>
              <a:headEnd/>
              <a:tailEnd/>
            </a:ln>
          </p:spPr>
          <p:txBody>
            <a:bodyPr wrap="none" lIns="120000" tIns="206400" rIns="120000" bIns="62400" anchor="ctr"/>
            <a:lstStyle/>
            <a:p>
              <a:pPr algn="ctr">
                <a:defRPr/>
              </a:pPr>
              <a:r>
                <a:rPr lang="fr-FR" sz="1400" b="1"/>
                <a:t>ME2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/>
                <a:t> Surveiller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/>
                <a:t>&amp; évaluer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/>
                <a:t>le contrôle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/>
                <a:t> interne</a:t>
              </a:r>
            </a:p>
            <a:p>
              <a:pPr algn="ctr">
                <a:defRPr/>
              </a:pPr>
              <a:endParaRPr lang="fr-FR" sz="1067" b="1"/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3512762" y="4784910"/>
              <a:ext cx="1042979" cy="791755"/>
            </a:xfrm>
            <a:prstGeom prst="rect">
              <a:avLst/>
            </a:prstGeom>
            <a:solidFill>
              <a:srgbClr val="EAD496"/>
            </a:solidFill>
            <a:ln w="12700" algn="ctr">
              <a:solidFill>
                <a:srgbClr val="996633"/>
              </a:solidFill>
              <a:miter lim="800000"/>
              <a:headEnd/>
              <a:tailEnd/>
            </a:ln>
          </p:spPr>
          <p:txBody>
            <a:bodyPr wrap="none" lIns="120000" tIns="206400" rIns="120000" bIns="62400" anchor="ctr"/>
            <a:lstStyle/>
            <a:p>
              <a:pPr algn="ctr">
                <a:defRPr/>
              </a:pPr>
              <a:r>
                <a:rPr lang="fr-FR" sz="1400" b="1"/>
                <a:t>ME3</a:t>
              </a:r>
            </a:p>
            <a:p>
              <a:pPr algn="ctr">
                <a:defRPr/>
              </a:pPr>
              <a:r>
                <a:rPr lang="fr-FR" sz="1067" b="1"/>
                <a:t>S’assurer </a:t>
              </a:r>
            </a:p>
            <a:p>
              <a:pPr algn="ctr">
                <a:defRPr/>
              </a:pPr>
              <a:r>
                <a:rPr lang="fr-FR" sz="1067" b="1"/>
                <a:t>de la conformité</a:t>
              </a:r>
            </a:p>
            <a:p>
              <a:pPr algn="ctr">
                <a:defRPr/>
              </a:pPr>
              <a:r>
                <a:rPr lang="fr-FR" sz="1067" b="1"/>
                <a:t>réglementaire</a:t>
              </a:r>
            </a:p>
            <a:p>
              <a:pPr algn="ctr">
                <a:defRPr/>
              </a:pPr>
              <a:endParaRPr lang="fr-FR" sz="533" b="1"/>
            </a:p>
            <a:p>
              <a:pPr algn="ctr">
                <a:defRPr/>
              </a:pPr>
              <a:endParaRPr lang="fr-FR" sz="1067" b="1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1289086" y="4782998"/>
              <a:ext cx="1042979" cy="791755"/>
            </a:xfrm>
            <a:prstGeom prst="rect">
              <a:avLst/>
            </a:prstGeom>
            <a:solidFill>
              <a:srgbClr val="EAD496"/>
            </a:solidFill>
            <a:ln w="12700" algn="ctr">
              <a:solidFill>
                <a:srgbClr val="996633"/>
              </a:solidFill>
              <a:miter lim="800000"/>
              <a:headEnd/>
              <a:tailEnd/>
            </a:ln>
          </p:spPr>
          <p:txBody>
            <a:bodyPr wrap="none" lIns="120000" tIns="206400" rIns="120000" bIns="62400" anchor="ctr"/>
            <a:lstStyle/>
            <a:p>
              <a:pPr algn="ctr">
                <a:defRPr/>
              </a:pPr>
              <a:r>
                <a:rPr lang="fr-FR" sz="1400" b="1"/>
                <a:t>ME1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/>
                <a:t>Surveiller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/>
                <a:t>&amp; évaluer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/>
                <a:t>la performance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/>
                <a:t> des TI</a:t>
              </a:r>
            </a:p>
            <a:p>
              <a:pPr algn="ctr">
                <a:defRPr/>
              </a:pPr>
              <a:endParaRPr lang="fr-FR" sz="1067" b="1"/>
            </a:p>
          </p:txBody>
        </p:sp>
        <p:sp>
          <p:nvSpPr>
            <p:cNvPr id="56" name="Rectangle 48"/>
            <p:cNvSpPr>
              <a:spLocks noChangeArrowheads="1"/>
            </p:cNvSpPr>
            <p:nvPr/>
          </p:nvSpPr>
          <p:spPr bwMode="auto">
            <a:xfrm>
              <a:off x="4621845" y="4782998"/>
              <a:ext cx="1042979" cy="791755"/>
            </a:xfrm>
            <a:prstGeom prst="rect">
              <a:avLst/>
            </a:prstGeom>
            <a:solidFill>
              <a:srgbClr val="EAD496"/>
            </a:solidFill>
            <a:ln w="12700" algn="ctr">
              <a:solidFill>
                <a:srgbClr val="996633"/>
              </a:solidFill>
              <a:miter lim="800000"/>
              <a:headEnd/>
              <a:tailEnd/>
            </a:ln>
          </p:spPr>
          <p:txBody>
            <a:bodyPr wrap="none" lIns="120000" tIns="206400" rIns="120000" bIns="62400" anchor="ctr"/>
            <a:lstStyle/>
            <a:p>
              <a:pPr algn="ctr">
                <a:defRPr/>
              </a:pPr>
              <a:r>
                <a:rPr lang="fr-FR" sz="1400" b="1"/>
                <a:t>ME4 </a:t>
              </a:r>
            </a:p>
            <a:p>
              <a:pPr algn="ctr">
                <a:defRPr/>
              </a:pPr>
              <a:r>
                <a:rPr lang="fr-FR" sz="1067" b="1"/>
                <a:t>Mettre en place</a:t>
              </a:r>
            </a:p>
            <a:p>
              <a:pPr algn="ctr">
                <a:defRPr/>
              </a:pPr>
              <a:r>
                <a:rPr lang="fr-FR" sz="1067" b="1"/>
                <a:t> la gouvernance </a:t>
              </a:r>
            </a:p>
            <a:p>
              <a:pPr algn="ctr">
                <a:defRPr/>
              </a:pPr>
              <a:r>
                <a:rPr lang="fr-FR" sz="1067" b="1"/>
                <a:t>des TI</a:t>
              </a:r>
            </a:p>
            <a:p>
              <a:pPr algn="ctr">
                <a:defRPr/>
              </a:pPr>
              <a:endParaRPr lang="fr-FR" sz="800" b="1">
                <a:latin typeface="Arial Narrow" pitchFamily="34" charset="0"/>
              </a:endParaRPr>
            </a:p>
            <a:p>
              <a:pPr algn="ctr">
                <a:defRPr/>
              </a:pPr>
              <a:endParaRPr lang="fr-FR" sz="667" b="1">
                <a:latin typeface="Arial Narrow" pitchFamily="34" charset="0"/>
              </a:endParaRPr>
            </a:p>
          </p:txBody>
        </p:sp>
        <p:sp>
          <p:nvSpPr>
            <p:cNvPr id="57" name="Rectangle 4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509089" y="2947045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DS3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la performance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&amp; la capacité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0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2396333" y="2945132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DS2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les services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tiers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6845522" y="2943220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DS6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Identifier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imputer 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les coûts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2">
              <a:hlinkClick r:id="rId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616337" y="2945132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DS4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Assurer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un service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continu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53">
              <a:hlinkClick r:id="rId3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730929" y="2943220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  DS5</a:t>
              </a:r>
              <a:r>
                <a:rPr lang="fr-FR" sz="1067" b="1" kern="0">
                  <a:solidFill>
                    <a:sysClr val="windowText" lastClr="000000"/>
                  </a:solidFill>
                </a:rPr>
                <a:t>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Assurer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la sécurité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des systèmes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128588" y="2891583"/>
              <a:ext cx="1037470" cy="1765193"/>
            </a:xfrm>
            <a:prstGeom prst="rect">
              <a:avLst/>
            </a:prstGeom>
            <a:solidFill>
              <a:srgbClr val="336699">
                <a:alpha val="5098"/>
              </a:srgbClr>
            </a:solidFill>
            <a:ln w="1270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67" b="1" kern="0">
                  <a:solidFill>
                    <a:srgbClr val="333333"/>
                  </a:solidFill>
                </a:rPr>
                <a:t>Délivrer</a:t>
              </a:r>
            </a:p>
            <a:p>
              <a:pPr algn="ctr">
                <a:defRPr/>
              </a:pPr>
              <a:r>
                <a:rPr lang="fr-FR" sz="1467" b="1" kern="0">
                  <a:solidFill>
                    <a:srgbClr val="333333"/>
                  </a:solidFill>
                </a:rPr>
                <a:t>&amp;</a:t>
              </a:r>
            </a:p>
            <a:p>
              <a:pPr algn="ctr">
                <a:defRPr/>
              </a:pPr>
              <a:r>
                <a:rPr lang="fr-FR" sz="1467" b="1" kern="0">
                  <a:solidFill>
                    <a:srgbClr val="333333"/>
                  </a:solidFill>
                </a:rPr>
                <a:t>Supporter</a:t>
              </a:r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128588" y="4731361"/>
              <a:ext cx="1037470" cy="898852"/>
            </a:xfrm>
            <a:prstGeom prst="rect">
              <a:avLst/>
            </a:prstGeom>
            <a:solidFill>
              <a:srgbClr val="336699">
                <a:alpha val="5098"/>
              </a:srgbClr>
            </a:solidFill>
            <a:ln w="1270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67" b="1" kern="0">
                  <a:solidFill>
                    <a:srgbClr val="333333"/>
                  </a:solidFill>
                </a:rPr>
                <a:t>Surveiller</a:t>
              </a:r>
            </a:p>
            <a:p>
              <a:pPr algn="ctr">
                <a:defRPr/>
              </a:pPr>
              <a:r>
                <a:rPr lang="fr-FR" sz="1467" b="1" kern="0">
                  <a:solidFill>
                    <a:srgbClr val="333333"/>
                  </a:solidFill>
                </a:rPr>
                <a:t>&amp;</a:t>
              </a:r>
            </a:p>
            <a:p>
              <a:pPr algn="ctr">
                <a:defRPr/>
              </a:pPr>
              <a:r>
                <a:rPr lang="fr-FR" sz="1467" b="1" kern="0">
                  <a:solidFill>
                    <a:srgbClr val="333333"/>
                  </a:solidFill>
                </a:rPr>
                <a:t>Evaluer</a:t>
              </a: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128588" y="72630"/>
              <a:ext cx="1037470" cy="1763280"/>
            </a:xfrm>
            <a:prstGeom prst="rect">
              <a:avLst/>
            </a:prstGeom>
            <a:solidFill>
              <a:srgbClr val="336699">
                <a:alpha val="5098"/>
              </a:srgbClr>
            </a:solidFill>
            <a:ln w="1270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67" b="1" kern="0">
                  <a:solidFill>
                    <a:srgbClr val="333333"/>
                  </a:solidFill>
                </a:rPr>
                <a:t>Planifier</a:t>
              </a:r>
            </a:p>
            <a:p>
              <a:pPr algn="ctr">
                <a:defRPr/>
              </a:pPr>
              <a:r>
                <a:rPr lang="fr-FR" sz="1467" b="1" kern="0">
                  <a:solidFill>
                    <a:srgbClr val="333333"/>
                  </a:solidFill>
                </a:rPr>
                <a:t> &amp;</a:t>
              </a:r>
            </a:p>
            <a:p>
              <a:pPr algn="ctr">
                <a:defRPr/>
              </a:pPr>
              <a:r>
                <a:rPr lang="fr-FR" sz="1467" b="1" kern="0">
                  <a:solidFill>
                    <a:srgbClr val="333333"/>
                  </a:solidFill>
                </a:rPr>
                <a:t>Organiser</a:t>
              </a:r>
            </a:p>
          </p:txBody>
        </p:sp>
        <p:sp>
          <p:nvSpPr>
            <p:cNvPr id="65" name="Rectangle 64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2407351" y="1975520"/>
              <a:ext cx="1042979" cy="791755"/>
            </a:xfrm>
            <a:prstGeom prst="rect">
              <a:avLst/>
            </a:prstGeom>
            <a:solidFill>
              <a:srgbClr val="993300">
                <a:alpha val="49019"/>
              </a:srgbClr>
            </a:solidFill>
            <a:ln w="12700" algn="ctr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AI2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Acquérir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maintenir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les logiciels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514599" y="1975520"/>
              <a:ext cx="1042979" cy="791755"/>
            </a:xfrm>
            <a:prstGeom prst="rect">
              <a:avLst/>
            </a:prstGeom>
            <a:solidFill>
              <a:srgbClr val="993300">
                <a:alpha val="49019"/>
              </a:srgbClr>
            </a:solidFill>
            <a:ln w="12700" algn="ctr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AI3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Acquérir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maintenir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l’infrastructure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technique</a:t>
              </a:r>
            </a:p>
          </p:txBody>
        </p:sp>
        <p:sp>
          <p:nvSpPr>
            <p:cNvPr id="67" name="Rectangle 66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4625518" y="1975520"/>
              <a:ext cx="1042979" cy="791755"/>
            </a:xfrm>
            <a:prstGeom prst="rect">
              <a:avLst/>
            </a:prstGeom>
            <a:solidFill>
              <a:srgbClr val="993300">
                <a:alpha val="49019"/>
              </a:srgbClr>
            </a:solidFill>
            <a:ln w="12700" algn="ctr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AI4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Faciliter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fonctionnement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utilisation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847358" y="1975520"/>
              <a:ext cx="1042979" cy="791755"/>
            </a:xfrm>
            <a:prstGeom prst="rect">
              <a:avLst/>
            </a:prstGeom>
            <a:solidFill>
              <a:srgbClr val="993300">
                <a:alpha val="49019"/>
              </a:srgbClr>
            </a:solidFill>
            <a:ln w="12700" algn="ctr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AI6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les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changements</a:t>
              </a:r>
            </a:p>
            <a:p>
              <a:pPr algn="ctr">
                <a:defRPr/>
              </a:pPr>
              <a:endParaRPr lang="fr-FR" sz="106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Rectangle 68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738274" y="1975520"/>
              <a:ext cx="1042979" cy="793667"/>
            </a:xfrm>
            <a:prstGeom prst="rect">
              <a:avLst/>
            </a:prstGeom>
            <a:solidFill>
              <a:srgbClr val="993300">
                <a:alpha val="49019"/>
              </a:srgbClr>
            </a:solidFill>
            <a:ln w="12700" algn="ctr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AI5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Acquérir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les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ressources TI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292759" y="1975520"/>
              <a:ext cx="1042979" cy="793667"/>
            </a:xfrm>
            <a:prstGeom prst="rect">
              <a:avLst/>
            </a:prstGeom>
            <a:solidFill>
              <a:srgbClr val="993300">
                <a:alpha val="49019"/>
              </a:srgbClr>
            </a:solidFill>
            <a:ln w="12700" algn="ctr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AI1</a:t>
              </a:r>
              <a:r>
                <a:rPr lang="fr-FR" sz="1067" b="1" kern="0">
                  <a:solidFill>
                    <a:sysClr val="windowText" lastClr="000000"/>
                  </a:solidFill>
                </a:rPr>
                <a:t>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Identifier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les solutions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d</a:t>
              </a:r>
              <a:r>
                <a:rPr lang="fr-FR" sz="800" b="1" kern="0">
                  <a:solidFill>
                    <a:sysClr val="windowText" lastClr="000000"/>
                  </a:solidFill>
                </a:rPr>
                <a:t>’</a:t>
              </a:r>
              <a:r>
                <a:rPr lang="fr-FR" sz="1067" b="1" kern="0">
                  <a:solidFill>
                    <a:sysClr val="windowText" lastClr="000000"/>
                  </a:solidFill>
                </a:rPr>
                <a:t>automatisation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128588" y="1918146"/>
              <a:ext cx="1037470" cy="898852"/>
            </a:xfrm>
            <a:prstGeom prst="rect">
              <a:avLst/>
            </a:prstGeom>
            <a:solidFill>
              <a:srgbClr val="336699">
                <a:alpha val="5098"/>
              </a:srgbClr>
            </a:solidFill>
            <a:ln w="1270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67" b="1" kern="0" dirty="0">
                  <a:solidFill>
                    <a:srgbClr val="333333"/>
                  </a:solidFill>
                </a:rPr>
                <a:t>Acquérir</a:t>
              </a:r>
            </a:p>
            <a:p>
              <a:pPr algn="ctr">
                <a:defRPr/>
              </a:pPr>
              <a:r>
                <a:rPr lang="fr-FR" sz="1467" b="1" kern="0" dirty="0">
                  <a:solidFill>
                    <a:srgbClr val="333333"/>
                  </a:solidFill>
                </a:rPr>
                <a:t>&amp;</a:t>
              </a:r>
            </a:p>
            <a:p>
              <a:pPr algn="ctr">
                <a:defRPr/>
              </a:pPr>
              <a:r>
                <a:rPr lang="fr-FR" sz="1467" b="1" kern="0" dirty="0">
                  <a:solidFill>
                    <a:srgbClr val="333333"/>
                  </a:solidFill>
                </a:rPr>
                <a:t>Implémenter</a:t>
              </a: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2398170" y="3809560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DS9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la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configuration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4621845" y="3811473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DS11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Gérer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les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données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509089" y="3809560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DS10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Gérer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les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problèmes 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38274" y="3811473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DS12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l’environnement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physique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6845522" y="3805735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 </a:t>
              </a:r>
              <a:r>
                <a:rPr lang="fr-FR" sz="1400" b="1" kern="0">
                  <a:solidFill>
                    <a:sysClr val="windowText" lastClr="000000"/>
                  </a:solidFill>
                </a:rPr>
                <a:t>DS13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l’exploitation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81"/>
            <p:cNvSpPr>
              <a:spLocks noChangeArrowheads="1"/>
            </p:cNvSpPr>
            <p:nvPr/>
          </p:nvSpPr>
          <p:spPr bwMode="auto">
            <a:xfrm>
              <a:off x="7950933" y="2947045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DS7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Instruire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former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les utilisateurs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Rectangle 82"/>
            <p:cNvSpPr>
              <a:spLocks noChangeArrowheads="1"/>
            </p:cNvSpPr>
            <p:nvPr/>
          </p:nvSpPr>
          <p:spPr bwMode="auto">
            <a:xfrm>
              <a:off x="1289086" y="3811473"/>
              <a:ext cx="1042979" cy="791755"/>
            </a:xfrm>
            <a:prstGeom prst="rect">
              <a:avLst/>
            </a:prstGeom>
            <a:solidFill>
              <a:srgbClr val="A3C9A3"/>
            </a:solidFill>
            <a:ln w="12700" algn="ctr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 </a:t>
              </a:r>
              <a:r>
                <a:rPr lang="fr-FR" sz="1400" b="1" kern="0">
                  <a:solidFill>
                    <a:sysClr val="windowText" lastClr="000000"/>
                  </a:solidFill>
                </a:rPr>
                <a:t>DS8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 helpdesk 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les incidents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83">
              <a:hlinkClick r:id="rId7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7956442" y="1975520"/>
              <a:ext cx="1042979" cy="791755"/>
            </a:xfrm>
            <a:prstGeom prst="rect">
              <a:avLst/>
            </a:prstGeom>
            <a:solidFill>
              <a:srgbClr val="993300">
                <a:alpha val="49019"/>
              </a:srgbClr>
            </a:solidFill>
            <a:ln w="12700" algn="ctr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AI7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Installer</a:t>
              </a:r>
              <a:r>
                <a:rPr lang="fr-FR" sz="400" b="1" kern="0">
                  <a:solidFill>
                    <a:sysClr val="windowText" lastClr="000000"/>
                  </a:solidFill>
                </a:rPr>
                <a:t> </a:t>
              </a:r>
              <a:r>
                <a:rPr lang="fr-FR" sz="667" b="1" kern="0">
                  <a:solidFill>
                    <a:sysClr val="windowText" lastClr="000000"/>
                  </a:solidFill>
                </a:rPr>
                <a:t>&amp;</a:t>
              </a:r>
              <a:r>
                <a:rPr lang="fr-FR" sz="400" b="1" kern="0">
                  <a:solidFill>
                    <a:sysClr val="windowText" lastClr="000000"/>
                  </a:solidFill>
                </a:rPr>
                <a:t> </a:t>
              </a:r>
              <a:r>
                <a:rPr lang="fr-FR" sz="1067" b="1" kern="0">
                  <a:solidFill>
                    <a:sysClr val="windowText" lastClr="000000"/>
                  </a:solidFill>
                </a:rPr>
                <a:t>valider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systèmes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 changements</a:t>
              </a:r>
            </a:p>
            <a:p>
              <a:pPr algn="ctr">
                <a:defRPr/>
              </a:pPr>
              <a:endParaRPr lang="fr-FR" sz="1067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58">
              <a:hlinkClick r:id="rId8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1290922" y="131917"/>
              <a:ext cx="1042979" cy="791755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PO1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Définir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un plan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stratégique IT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59">
              <a:hlinkClick r:id="rId9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2407351" y="131917"/>
              <a:ext cx="1042979" cy="791755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PO2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Définir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l’architecture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de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l’information</a:t>
              </a:r>
            </a:p>
            <a:p>
              <a:pPr algn="ctr">
                <a:lnSpc>
                  <a:spcPct val="80000"/>
                </a:lnSpc>
                <a:defRPr/>
              </a:pPr>
              <a:endParaRPr lang="fr-FR" sz="667" b="1" kern="0">
                <a:solidFill>
                  <a:sysClr val="windowText" lastClr="000000"/>
                </a:solidFill>
              </a:endParaRPr>
            </a:p>
            <a:p>
              <a:pPr algn="ctr">
                <a:defRPr/>
              </a:pPr>
              <a:endParaRPr lang="fr-FR" sz="133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60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509089" y="131917"/>
              <a:ext cx="1042979" cy="791755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PO3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Déterminer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l’orientation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technologique</a:t>
              </a:r>
            </a:p>
            <a:p>
              <a:pPr algn="ctr">
                <a:lnSpc>
                  <a:spcPct val="60000"/>
                </a:lnSpc>
                <a:defRPr/>
              </a:pPr>
              <a:endParaRPr lang="fr-FR" sz="18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61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4621845" y="131917"/>
              <a:ext cx="1042979" cy="791755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68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PO4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Définir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les process IT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l’organisation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&amp; les relations</a:t>
              </a:r>
            </a:p>
            <a:p>
              <a:pPr algn="ctr">
                <a:lnSpc>
                  <a:spcPct val="80000"/>
                </a:lnSpc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62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5736438" y="131917"/>
              <a:ext cx="1042979" cy="791755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PO5</a:t>
              </a:r>
              <a:r>
                <a:rPr lang="fr-FR" sz="1067" b="1" kern="0">
                  <a:solidFill>
                    <a:sysClr val="windowText" lastClr="000000"/>
                  </a:solidFill>
                </a:rPr>
                <a:t>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</a:t>
              </a:r>
              <a:r>
                <a:rPr lang="fr-FR" sz="800" b="1" kern="0">
                  <a:solidFill>
                    <a:sysClr val="windowText" lastClr="000000"/>
                  </a:solidFill>
                </a:rPr>
                <a:t>’</a:t>
              </a:r>
              <a:r>
                <a:rPr lang="fr-FR" sz="1067" b="1" kern="0">
                  <a:solidFill>
                    <a:sysClr val="windowText" lastClr="000000"/>
                  </a:solidFill>
                </a:rPr>
                <a:t>investissement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en IT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76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6847358" y="126179"/>
              <a:ext cx="1042979" cy="793668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PO6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Communiquer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les objectifs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orientations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fr-FR" sz="933" b="1" kern="0">
                  <a:solidFill>
                    <a:sysClr val="windowText" lastClr="000000"/>
                  </a:solidFill>
                </a:rPr>
                <a:t>du management</a:t>
              </a:r>
            </a:p>
            <a:p>
              <a:pPr algn="ctr">
                <a:lnSpc>
                  <a:spcPct val="90000"/>
                </a:lnSpc>
                <a:defRPr/>
              </a:pPr>
              <a:endParaRPr lang="fr-FR" sz="4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Rectangle 77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292759" y="994432"/>
              <a:ext cx="1042979" cy="793668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PO8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la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qualité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7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2407351" y="994432"/>
              <a:ext cx="1042979" cy="793668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PO9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Evaluer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&amp; gérer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les risques IT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7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3521944" y="994432"/>
              <a:ext cx="1042979" cy="793668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68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PO10</a:t>
              </a:r>
              <a:r>
                <a:rPr lang="fr-FR" sz="1067" b="1" kern="0">
                  <a:solidFill>
                    <a:sysClr val="windowText" lastClr="000000"/>
                  </a:solidFill>
                </a:rPr>
                <a:t>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 les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Projets</a:t>
              </a:r>
            </a:p>
            <a:p>
              <a:pPr algn="ctr">
                <a:defRPr/>
              </a:pPr>
              <a:endParaRPr lang="fr-FR" sz="1067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0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7952769" y="124267"/>
              <a:ext cx="1042979" cy="791755"/>
            </a:xfrm>
            <a:prstGeom prst="rect">
              <a:avLst/>
            </a:prstGeom>
            <a:solidFill>
              <a:srgbClr val="9CB5CE"/>
            </a:solidFill>
            <a:ln w="12700" algn="ctr">
              <a:solidFill>
                <a:srgbClr val="003366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fr-FR" sz="1400" b="1" kern="0">
                  <a:solidFill>
                    <a:sysClr val="windowText" lastClr="000000"/>
                  </a:solidFill>
                </a:rPr>
                <a:t>PO7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Gérer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les ressources </a:t>
              </a:r>
            </a:p>
            <a:p>
              <a:pPr algn="ctr">
                <a:defRPr/>
              </a:pPr>
              <a:r>
                <a:rPr lang="fr-FR" sz="1067" b="1" kern="0">
                  <a:solidFill>
                    <a:sysClr val="windowText" lastClr="000000"/>
                  </a:solidFill>
                </a:rPr>
                <a:t>Humaines IT</a:t>
              </a:r>
            </a:p>
            <a:p>
              <a:pPr algn="ctr">
                <a:defRPr/>
              </a:pPr>
              <a:endParaRPr lang="fr-FR" sz="933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54"/>
            <p:cNvSpPr>
              <a:spLocks noChangeArrowheads="1"/>
            </p:cNvSpPr>
            <p:nvPr/>
          </p:nvSpPr>
          <p:spPr bwMode="auto">
            <a:xfrm>
              <a:off x="128588" y="-233362"/>
              <a:ext cx="1037470" cy="22375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en-GB" sz="1467" b="1" kern="0">
                  <a:solidFill>
                    <a:srgbClr val="333333"/>
                  </a:solidFill>
                </a:rPr>
                <a:t>DOMAINES</a:t>
              </a:r>
            </a:p>
          </p:txBody>
        </p:sp>
        <p:sp>
          <p:nvSpPr>
            <p:cNvPr id="92" name="Rectangle 55"/>
            <p:cNvSpPr>
              <a:spLocks noChangeArrowheads="1"/>
            </p:cNvSpPr>
            <p:nvPr/>
          </p:nvSpPr>
          <p:spPr bwMode="auto">
            <a:xfrm>
              <a:off x="1289086" y="-233362"/>
              <a:ext cx="7754404" cy="22375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 algn="ctr">
                <a:defRPr/>
              </a:pPr>
              <a:r>
                <a:rPr lang="en-GB" sz="1467" b="1" kern="0">
                  <a:solidFill>
                    <a:srgbClr val="333333"/>
                  </a:solidFill>
                </a:rPr>
                <a:t>COBIT IT PROCESSUS </a:t>
              </a:r>
            </a:p>
          </p:txBody>
        </p:sp>
      </p:grpSp>
      <p:sp>
        <p:nvSpPr>
          <p:cNvPr id="93" name="Rectangle 7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4233" y="-12699"/>
            <a:ext cx="12192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58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34" y="0"/>
            <a:ext cx="7251700" cy="390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1" y="4303184"/>
            <a:ext cx="6053667" cy="245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2" descr="D:\tranfert\18 Images\42-170425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1051"/>
            <a:ext cx="1314451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2" descr="D:\tranfert\18 Images\42-170425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433" y="742951"/>
            <a:ext cx="1314451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Rectangle 7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400"/>
          </a:p>
        </p:txBody>
      </p:sp>
    </p:spTree>
    <p:extLst>
      <p:ext uri="{BB962C8B-B14F-4D97-AF65-F5344CB8AC3E}">
        <p14:creationId xmlns:p14="http://schemas.microsoft.com/office/powerpoint/2010/main" val="149799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4</a:t>
            </a:fld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314774" y="5400942"/>
            <a:ext cx="1877226" cy="1457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Groupe 1"/>
          <p:cNvGrpSpPr>
            <a:grpSpLocks noChangeAspect="1"/>
          </p:cNvGrpSpPr>
          <p:nvPr/>
        </p:nvGrpSpPr>
        <p:grpSpPr>
          <a:xfrm>
            <a:off x="10805830" y="5502107"/>
            <a:ext cx="1080000" cy="1133191"/>
            <a:chOff x="10536749" y="5112770"/>
            <a:chExt cx="1250754" cy="1312355"/>
          </a:xfrm>
        </p:grpSpPr>
        <p:pic>
          <p:nvPicPr>
            <p:cNvPr id="3074" name="Picture 2" descr="Afficher l'image d'origin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6749" y="5112770"/>
              <a:ext cx="1250754" cy="131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ZoneTexte 61"/>
            <p:cNvSpPr txBox="1"/>
            <p:nvPr/>
          </p:nvSpPr>
          <p:spPr>
            <a:xfrm>
              <a:off x="10739439" y="5639664"/>
              <a:ext cx="1048064" cy="5489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endParaRPr lang="fr-FR" sz="36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charset="0"/>
              </a:endParaRPr>
            </a:p>
            <a:p>
              <a:pPr algn="ctr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36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charset="0"/>
                </a:rPr>
                <a:t>10</a:t>
              </a:r>
            </a:p>
            <a:p>
              <a:pPr algn="ctr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charset="0"/>
                </a:rPr>
                <a:t>mn</a:t>
              </a:r>
            </a:p>
          </p:txBody>
        </p:sp>
      </p:grp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4816488" y="769199"/>
            <a:ext cx="2559024" cy="2434462"/>
            <a:chOff x="4462278" y="2206567"/>
            <a:chExt cx="3312000" cy="3150788"/>
          </a:xfrm>
        </p:grpSpPr>
        <p:grpSp>
          <p:nvGrpSpPr>
            <p:cNvPr id="3" name="Groupe 2"/>
            <p:cNvGrpSpPr/>
            <p:nvPr/>
          </p:nvGrpSpPr>
          <p:grpSpPr>
            <a:xfrm>
              <a:off x="4462278" y="2206567"/>
              <a:ext cx="3312000" cy="810227"/>
              <a:chOff x="1365813" y="1319508"/>
              <a:chExt cx="3955316" cy="1041727"/>
            </a:xfrm>
            <a:effectLst/>
          </p:grpSpPr>
          <p:sp>
            <p:nvSpPr>
              <p:cNvPr id="4" name="Rectangle à coins arrondis 3"/>
              <p:cNvSpPr/>
              <p:nvPr/>
            </p:nvSpPr>
            <p:spPr>
              <a:xfrm>
                <a:off x="3806653" y="1551007"/>
                <a:ext cx="1514476" cy="810228"/>
              </a:xfrm>
              <a:prstGeom prst="wedgeRoundRectCallout">
                <a:avLst>
                  <a:gd name="adj1" fmla="val -23908"/>
                  <a:gd name="adj2" fmla="val 73100"/>
                  <a:gd name="adj3" fmla="val 16667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3200" dirty="0"/>
                  <a:t>You!</a:t>
                </a:r>
              </a:p>
            </p:txBody>
          </p:sp>
          <p:sp>
            <p:nvSpPr>
              <p:cNvPr id="5" name="Rectangle à coins arrondis 4"/>
              <p:cNvSpPr/>
              <p:nvPr/>
            </p:nvSpPr>
            <p:spPr>
              <a:xfrm>
                <a:off x="2733555" y="1319508"/>
                <a:ext cx="1203768" cy="810228"/>
              </a:xfrm>
              <a:prstGeom prst="wedgeRoundRectCallout">
                <a:avLst>
                  <a:gd name="adj1" fmla="val 14057"/>
                  <a:gd name="adj2" fmla="val 81291"/>
                  <a:gd name="adj3" fmla="val 16667"/>
                </a:avLst>
              </a:prstGeom>
              <a:solidFill>
                <a:srgbClr val="0085C6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3200" dirty="0"/>
                  <a:t>To</a:t>
                </a:r>
              </a:p>
            </p:txBody>
          </p:sp>
          <p:sp>
            <p:nvSpPr>
              <p:cNvPr id="6" name="Rectangle à coins arrondis 5"/>
              <p:cNvSpPr/>
              <p:nvPr/>
            </p:nvSpPr>
            <p:spPr>
              <a:xfrm>
                <a:off x="1365813" y="1551007"/>
                <a:ext cx="1539434" cy="810228"/>
              </a:xfrm>
              <a:prstGeom prst="wedgeRoundRectCallout">
                <a:avLst>
                  <a:gd name="adj1" fmla="val 21644"/>
                  <a:gd name="adj2" fmla="val 73686"/>
                  <a:gd name="adj3" fmla="val 16667"/>
                </a:avLst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3200" dirty="0"/>
                  <a:t>Up</a:t>
                </a:r>
              </a:p>
            </p:txBody>
          </p:sp>
        </p:grp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78" y="3106408"/>
              <a:ext cx="3024000" cy="2250947"/>
            </a:xfrm>
            <a:prstGeom prst="rect">
              <a:avLst/>
            </a:prstGeom>
            <a:effectLst/>
          </p:spPr>
        </p:pic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091521" y="3193783"/>
            <a:ext cx="8027433" cy="198515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2400" b="1" u="sng" kern="0" dirty="0">
                <a:solidFill>
                  <a:schemeClr val="tx2"/>
                </a:solidFill>
              </a:rPr>
              <a:t>To Do</a:t>
            </a:r>
            <a:r>
              <a:rPr kumimoji="0" lang="fr-FR" altLang="fr-FR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: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altLang="fr-FR" sz="1100" kern="0" dirty="0">
              <a:solidFill>
                <a:schemeClr val="tx2"/>
              </a:solidFill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2400" kern="0" noProof="0" dirty="0">
                <a:solidFill>
                  <a:schemeClr val="tx2"/>
                </a:solidFill>
              </a:rPr>
              <a:t>	- </a:t>
            </a:r>
            <a:r>
              <a:rPr lang="fr-FR" altLang="fr-FR" sz="2400" kern="0" noProof="0" dirty="0" err="1">
                <a:solidFill>
                  <a:schemeClr val="tx2"/>
                </a:solidFill>
              </a:rPr>
              <a:t>Give</a:t>
            </a:r>
            <a:r>
              <a:rPr lang="fr-FR" altLang="fr-FR" sz="2400" kern="0" noProof="0" dirty="0">
                <a:solidFill>
                  <a:schemeClr val="tx2"/>
                </a:solidFill>
              </a:rPr>
              <a:t> a </a:t>
            </a:r>
            <a:r>
              <a:rPr lang="fr-FR" altLang="fr-FR" sz="2400" kern="0" noProof="0" dirty="0" err="1">
                <a:solidFill>
                  <a:schemeClr val="tx2"/>
                </a:solidFill>
              </a:rPr>
              <a:t>field</a:t>
            </a:r>
            <a:r>
              <a:rPr lang="fr-FR" altLang="fr-FR" sz="2400" kern="0" noProof="0" dirty="0">
                <a:solidFill>
                  <a:schemeClr val="tx2"/>
                </a:solidFill>
              </a:rPr>
              <a:t> </a:t>
            </a:r>
            <a:r>
              <a:rPr lang="fr-FR" altLang="fr-FR" sz="2400" kern="0" noProof="0" dirty="0" err="1">
                <a:solidFill>
                  <a:schemeClr val="tx2"/>
                </a:solidFill>
              </a:rPr>
              <a:t>definitio</a:t>
            </a:r>
            <a:r>
              <a:rPr lang="fr-FR" altLang="fr-FR" sz="2400" kern="0" dirty="0">
                <a:solidFill>
                  <a:schemeClr val="tx2"/>
                </a:solidFill>
              </a:rPr>
              <a:t>n</a:t>
            </a:r>
            <a:r>
              <a:rPr lang="fr-FR" altLang="fr-FR" sz="2400" kern="0" noProof="0" dirty="0">
                <a:solidFill>
                  <a:schemeClr val="tx2"/>
                </a:solidFill>
              </a:rPr>
              <a:t> of Information System.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600" kern="0" dirty="0">
              <a:solidFill>
                <a:schemeClr val="tx2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2400" kern="0" dirty="0" err="1">
                <a:solidFill>
                  <a:schemeClr val="tx2"/>
                </a:solidFill>
              </a:rPr>
              <a:t>Teamwork</a:t>
            </a:r>
            <a:r>
              <a:rPr lang="fr-FR" altLang="fr-FR" sz="2400" kern="0" dirty="0">
                <a:solidFill>
                  <a:schemeClr val="tx2"/>
                </a:solidFill>
              </a:rPr>
              <a:t> restitution </a:t>
            </a:r>
            <a:r>
              <a:rPr lang="fr-FR" altLang="fr-FR" kern="0" dirty="0">
                <a:solidFill>
                  <a:schemeClr val="tx2"/>
                </a:solidFill>
              </a:rPr>
              <a:t>(UK).</a:t>
            </a:r>
            <a:endParaRPr lang="fr-FR" altLang="fr-FR" sz="2400" kern="0" dirty="0">
              <a:solidFill>
                <a:schemeClr val="tx2"/>
              </a:solidFill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24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13" name="Groupe 12"/>
          <p:cNvGrpSpPr>
            <a:grpSpLocks noChangeAspect="1"/>
          </p:cNvGrpSpPr>
          <p:nvPr/>
        </p:nvGrpSpPr>
        <p:grpSpPr>
          <a:xfrm>
            <a:off x="5480754" y="5661584"/>
            <a:ext cx="1220097" cy="590969"/>
            <a:chOff x="4976195" y="5643839"/>
            <a:chExt cx="2067961" cy="100163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195" y="5643839"/>
              <a:ext cx="1001639" cy="1001639"/>
            </a:xfrm>
            <a:prstGeom prst="rect">
              <a:avLst/>
            </a:prstGeom>
          </p:spPr>
        </p:pic>
        <p:pic>
          <p:nvPicPr>
            <p:cNvPr id="17410" name="Picture 2" descr="Afficher l'image d'orig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671" y="5890427"/>
              <a:ext cx="648485" cy="648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0840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e 65"/>
          <p:cNvGrpSpPr>
            <a:grpSpLocks noChangeAspect="1"/>
          </p:cNvGrpSpPr>
          <p:nvPr/>
        </p:nvGrpSpPr>
        <p:grpSpPr bwMode="auto">
          <a:xfrm>
            <a:off x="690034" y="133351"/>
            <a:ext cx="10843684" cy="6466416"/>
            <a:chOff x="-155940" y="-160344"/>
            <a:chExt cx="9457182" cy="5638651"/>
          </a:xfrm>
        </p:grpSpPr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-143017" y="-160344"/>
              <a:ext cx="2619508" cy="30085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120000" tIns="62400" rIns="120000" bIns="62400" anchor="ctr"/>
            <a:lstStyle/>
            <a:p>
              <a:pPr>
                <a:defRPr/>
              </a:pPr>
              <a:r>
                <a:rPr lang="fr-FR" sz="1600" b="1" kern="0" dirty="0">
                  <a:solidFill>
                    <a:srgbClr val="29354C"/>
                  </a:solidFill>
                </a:rPr>
                <a:t>Processus de management</a:t>
              </a:r>
            </a:p>
            <a:p>
              <a:pPr>
                <a:defRPr/>
              </a:pPr>
              <a:endParaRPr lang="fr-FR" sz="16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87045" name="Text Box 3"/>
            <p:cNvSpPr txBox="1">
              <a:spLocks noChangeArrowheads="1"/>
            </p:cNvSpPr>
            <p:nvPr/>
          </p:nvSpPr>
          <p:spPr bwMode="auto">
            <a:xfrm>
              <a:off x="1642770" y="77154"/>
              <a:ext cx="1439861" cy="647700"/>
            </a:xfrm>
            <a:prstGeom prst="rect">
              <a:avLst/>
            </a:prstGeom>
            <a:solidFill>
              <a:srgbClr val="7D97B1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0" tIns="62400" rIns="48000" bIns="624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M2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Piloter l’activité 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et assurer la continuité du service</a:t>
              </a:r>
            </a:p>
          </p:txBody>
        </p:sp>
        <p:sp>
          <p:nvSpPr>
            <p:cNvPr id="87046" name="Text Box 4"/>
            <p:cNvSpPr txBox="1">
              <a:spLocks noChangeArrowheads="1"/>
            </p:cNvSpPr>
            <p:nvPr/>
          </p:nvSpPr>
          <p:spPr bwMode="auto">
            <a:xfrm>
              <a:off x="3390348" y="70804"/>
              <a:ext cx="1660524" cy="647700"/>
            </a:xfrm>
            <a:prstGeom prst="rect">
              <a:avLst/>
            </a:prstGeom>
            <a:solidFill>
              <a:srgbClr val="7D97B1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0000" tIns="62400" rIns="120000" bIns="624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M3 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Évaluer les performances et exploiter  les  sources d’amélioration</a:t>
              </a:r>
            </a:p>
          </p:txBody>
        </p:sp>
        <p:sp>
          <p:nvSpPr>
            <p:cNvPr id="87047" name="Text Box 5"/>
            <p:cNvSpPr txBox="1">
              <a:spLocks noChangeArrowheads="1"/>
            </p:cNvSpPr>
            <p:nvPr/>
          </p:nvSpPr>
          <p:spPr bwMode="auto">
            <a:xfrm>
              <a:off x="52834" y="77154"/>
              <a:ext cx="1295399" cy="647700"/>
            </a:xfrm>
            <a:prstGeom prst="rect">
              <a:avLst/>
            </a:prstGeom>
            <a:solidFill>
              <a:srgbClr val="7D97B1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62400" rIns="0" bIns="624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M1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Définir les orientations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 stratégiques </a:t>
              </a:r>
            </a:p>
            <a:p>
              <a:pPr algn="ctr" eaLnBrk="1" hangingPunct="1"/>
              <a:endParaRPr lang="fr-FR" altLang="fr-FR" sz="1200" b="1">
                <a:solidFill>
                  <a:srgbClr val="000000"/>
                </a:solidFill>
              </a:endParaRP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-155940" y="232"/>
              <a:ext cx="9447951" cy="769663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20000" tIns="62400" rIns="120000" bIns="62400" anchor="ctr"/>
            <a:lstStyle/>
            <a:p>
              <a:pPr>
                <a:defRPr/>
              </a:pPr>
              <a:endParaRPr lang="fr-FR" sz="1200" b="1" kern="0">
                <a:solidFill>
                  <a:srgbClr val="000000"/>
                </a:solidFill>
              </a:endParaRPr>
            </a:p>
          </p:txBody>
        </p:sp>
        <p:sp>
          <p:nvSpPr>
            <p:cNvPr id="87049" name="Text Box 11"/>
            <p:cNvSpPr txBox="1">
              <a:spLocks noChangeArrowheads="1"/>
            </p:cNvSpPr>
            <p:nvPr/>
          </p:nvSpPr>
          <p:spPr bwMode="auto">
            <a:xfrm>
              <a:off x="-155940" y="869315"/>
              <a:ext cx="2146297" cy="270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0000" tIns="62400" rIns="120000" bIns="624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fr-FR" altLang="fr-FR" sz="1200" b="1">
                  <a:solidFill>
                    <a:srgbClr val="29354C"/>
                  </a:solidFill>
                </a:rPr>
                <a:t>Exigences des clients</a:t>
              </a:r>
            </a:p>
          </p:txBody>
        </p:sp>
        <p:sp>
          <p:nvSpPr>
            <p:cNvPr id="87050" name="Text Box 12"/>
            <p:cNvSpPr txBox="1">
              <a:spLocks noChangeArrowheads="1"/>
            </p:cNvSpPr>
            <p:nvPr/>
          </p:nvSpPr>
          <p:spPr bwMode="auto">
            <a:xfrm>
              <a:off x="6757987" y="877992"/>
              <a:ext cx="2431125" cy="270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0000" tIns="62400" rIns="120000" bIns="624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fr-FR" altLang="fr-FR" sz="1200" b="1">
                  <a:solidFill>
                    <a:srgbClr val="29354C"/>
                  </a:solidFill>
                </a:rPr>
                <a:t>Satisfaction des clients</a:t>
              </a:r>
            </a:p>
          </p:txBody>
        </p:sp>
        <p:sp>
          <p:nvSpPr>
            <p:cNvPr id="42" name="AutoShape 14"/>
            <p:cNvSpPr>
              <a:spLocks noChangeArrowheads="1"/>
            </p:cNvSpPr>
            <p:nvPr/>
          </p:nvSpPr>
          <p:spPr bwMode="auto">
            <a:xfrm>
              <a:off x="2504181" y="2462413"/>
              <a:ext cx="4033562" cy="394982"/>
            </a:xfrm>
            <a:prstGeom prst="homePlate">
              <a:avLst>
                <a:gd name="adj" fmla="val 59269"/>
              </a:avLst>
            </a:prstGeom>
            <a:solidFill>
              <a:srgbClr val="339966">
                <a:alpha val="47842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lIns="120000" tIns="62400" rIns="120000" bIns="62400" anchor="ctr"/>
            <a:lstStyle/>
            <a:p>
              <a:pPr>
                <a:defRPr/>
              </a:pPr>
              <a:r>
                <a:rPr lang="fr-FR" sz="1400" b="1">
                  <a:solidFill>
                    <a:srgbClr val="000000"/>
                  </a:solidFill>
                </a:rPr>
                <a:t>R3  Entretenir et faire évoluer le patrimoine applicatif </a:t>
              </a:r>
            </a:p>
          </p:txBody>
        </p:sp>
        <p:sp>
          <p:nvSpPr>
            <p:cNvPr id="43" name="AutoShape 15"/>
            <p:cNvSpPr>
              <a:spLocks noChangeArrowheads="1"/>
            </p:cNvSpPr>
            <p:nvPr/>
          </p:nvSpPr>
          <p:spPr bwMode="auto">
            <a:xfrm>
              <a:off x="2509719" y="1495259"/>
              <a:ext cx="4028025" cy="394982"/>
            </a:xfrm>
            <a:prstGeom prst="homePlate">
              <a:avLst>
                <a:gd name="adj" fmla="val 48491"/>
              </a:avLst>
            </a:prstGeom>
            <a:solidFill>
              <a:srgbClr val="339966">
                <a:alpha val="47842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20000" tIns="62400" rIns="120000" bIns="62400" anchor="ctr"/>
            <a:lstStyle/>
            <a:p>
              <a:pPr>
                <a:defRPr/>
              </a:pPr>
              <a:r>
                <a:rPr lang="fr-FR" sz="1400" b="1">
                  <a:solidFill>
                    <a:srgbClr val="000000"/>
                  </a:solidFill>
                </a:rPr>
                <a:t>R1</a:t>
              </a:r>
              <a:r>
                <a:rPr lang="fr-FR" sz="1467" b="1">
                  <a:solidFill>
                    <a:srgbClr val="000000"/>
                  </a:solidFill>
                </a:rPr>
                <a:t>  </a:t>
              </a:r>
              <a:r>
                <a:rPr lang="fr-FR" sz="1400" b="1">
                  <a:solidFill>
                    <a:srgbClr val="000000"/>
                  </a:solidFill>
                </a:rPr>
                <a:t>Gérer la relation clientèle</a:t>
              </a:r>
            </a:p>
          </p:txBody>
        </p:sp>
        <p:sp>
          <p:nvSpPr>
            <p:cNvPr id="44" name="Text Box 17"/>
            <p:cNvSpPr txBox="1">
              <a:spLocks noChangeArrowheads="1"/>
            </p:cNvSpPr>
            <p:nvPr/>
          </p:nvSpPr>
          <p:spPr bwMode="auto">
            <a:xfrm>
              <a:off x="2434032" y="1140883"/>
              <a:ext cx="4103711" cy="320415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20000" tIns="62400" rIns="120000" bIns="62400" anchor="ctr"/>
            <a:lstStyle/>
            <a:p>
              <a:pPr>
                <a:defRPr/>
              </a:pPr>
              <a:r>
                <a:rPr lang="fr-FR" sz="1467" b="1" kern="0">
                  <a:solidFill>
                    <a:srgbClr val="333399"/>
                  </a:solidFill>
                </a:rPr>
                <a:t>    </a:t>
              </a:r>
            </a:p>
            <a:p>
              <a:pPr>
                <a:defRPr/>
              </a:pPr>
              <a:r>
                <a:rPr lang="fr-FR" sz="1467" b="1" kern="0">
                  <a:solidFill>
                    <a:srgbClr val="333399"/>
                  </a:solidFill>
                </a:rPr>
                <a:t>   </a:t>
              </a:r>
            </a:p>
            <a:p>
              <a:pPr>
                <a:defRPr/>
              </a:pPr>
              <a:r>
                <a:rPr lang="fr-FR" sz="1467" b="1" kern="0">
                  <a:solidFill>
                    <a:srgbClr val="333399"/>
                  </a:solidFill>
                </a:rPr>
                <a:t>   </a:t>
              </a:r>
              <a:endParaRPr lang="fr-FR" sz="1200" b="1" kern="0">
                <a:solidFill>
                  <a:srgbClr val="333399"/>
                </a:solidFill>
              </a:endParaRPr>
            </a:p>
            <a:p>
              <a:pPr>
                <a:defRPr/>
              </a:pPr>
              <a:endParaRPr lang="fr-FR" sz="1467" b="1" ker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054" name="Text Box 18"/>
            <p:cNvSpPr txBox="1">
              <a:spLocks noChangeArrowheads="1"/>
            </p:cNvSpPr>
            <p:nvPr/>
          </p:nvSpPr>
          <p:spPr bwMode="auto">
            <a:xfrm>
              <a:off x="5340647" y="77154"/>
              <a:ext cx="1160462" cy="647700"/>
            </a:xfrm>
            <a:prstGeom prst="rect">
              <a:avLst/>
            </a:prstGeom>
            <a:solidFill>
              <a:srgbClr val="7D97B1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0000" tIns="62400" rIns="120000" bIns="624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M4 Communiquer</a:t>
              </a:r>
            </a:p>
            <a:p>
              <a:pPr eaLnBrk="1" hangingPunct="1"/>
              <a:endParaRPr lang="fr-FR" altLang="fr-FR" sz="1200" b="1">
                <a:solidFill>
                  <a:srgbClr val="000000"/>
                </a:solidFill>
              </a:endParaRPr>
            </a:p>
            <a:p>
              <a:pPr eaLnBrk="1" hangingPunct="1"/>
              <a:endParaRPr lang="fr-FR" altLang="fr-FR" sz="1067" b="1">
                <a:solidFill>
                  <a:srgbClr val="000000"/>
                </a:solidFill>
              </a:endParaRPr>
            </a:p>
          </p:txBody>
        </p:sp>
        <p:sp>
          <p:nvSpPr>
            <p:cNvPr id="87055" name="Text Box 19"/>
            <p:cNvSpPr txBox="1">
              <a:spLocks noChangeArrowheads="1"/>
            </p:cNvSpPr>
            <p:nvPr/>
          </p:nvSpPr>
          <p:spPr bwMode="auto">
            <a:xfrm rot="-6578">
              <a:off x="332973" y="4730116"/>
              <a:ext cx="1741485" cy="709613"/>
            </a:xfrm>
            <a:prstGeom prst="rect">
              <a:avLst/>
            </a:prstGeom>
            <a:solidFill>
              <a:srgbClr val="FFCF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0000" tIns="62400" rIns="120000" bIns="6240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S1 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FF3300"/>
                  </a:solidFill>
                </a:rPr>
                <a:t> </a:t>
              </a:r>
              <a:r>
                <a:rPr lang="fr-FR" altLang="fr-FR" sz="1200" b="1">
                  <a:solidFill>
                    <a:srgbClr val="000000"/>
                  </a:solidFill>
                </a:rPr>
                <a:t>Assurer le support</a:t>
              </a:r>
              <a:r>
                <a:rPr lang="fr-FR" altLang="fr-FR" sz="1200" b="1">
                  <a:solidFill>
                    <a:srgbClr val="009999"/>
                  </a:solidFill>
                </a:rPr>
                <a:t> </a:t>
              </a:r>
              <a:r>
                <a:rPr lang="fr-FR" altLang="fr-FR" sz="1200" b="1">
                  <a:solidFill>
                    <a:srgbClr val="000000"/>
                  </a:solidFill>
                </a:rPr>
                <a:t>à la</a:t>
              </a:r>
              <a:br>
                <a:rPr lang="fr-FR" altLang="fr-FR" sz="1200" b="1">
                  <a:solidFill>
                    <a:srgbClr val="000000"/>
                  </a:solidFill>
                </a:rPr>
              </a:br>
              <a:r>
                <a:rPr lang="fr-FR" altLang="fr-FR" sz="1200" b="1">
                  <a:solidFill>
                    <a:srgbClr val="000000"/>
                  </a:solidFill>
                </a:rPr>
                <a:t>construction de</a:t>
              </a:r>
              <a:br>
                <a:rPr lang="fr-FR" altLang="fr-FR" sz="1200" b="1">
                  <a:solidFill>
                    <a:srgbClr val="000000"/>
                  </a:solidFill>
                </a:rPr>
              </a:br>
              <a:r>
                <a:rPr lang="fr-FR" altLang="fr-FR" sz="1200" b="1">
                  <a:solidFill>
                    <a:srgbClr val="000000"/>
                  </a:solidFill>
                </a:rPr>
                <a:t>la solution applicative</a:t>
              </a: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-135633" y="4695725"/>
              <a:ext cx="9436875" cy="7825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lIns="120000" tIns="62400" rIns="120000" bIns="62400" anchor="ctr"/>
            <a:lstStyle/>
            <a:p>
              <a:pPr>
                <a:defRPr/>
              </a:pPr>
              <a:endParaRPr lang="fr-FR" sz="1467" b="1" ker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057" name="Text Box 23"/>
            <p:cNvSpPr txBox="1">
              <a:spLocks noChangeArrowheads="1"/>
            </p:cNvSpPr>
            <p:nvPr/>
          </p:nvSpPr>
          <p:spPr bwMode="auto">
            <a:xfrm>
              <a:off x="6990611" y="1085215"/>
              <a:ext cx="2301874" cy="3313112"/>
            </a:xfrm>
            <a:prstGeom prst="rect">
              <a:avLst/>
            </a:prstGeom>
            <a:solidFill>
              <a:srgbClr val="800000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85725" indent="-85725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"/>
                </a:spcBef>
              </a:pPr>
              <a:endParaRPr kumimoji="1" lang="fr-FR" altLang="fr-FR" sz="1067" b="1" u="sng">
                <a:solidFill>
                  <a:srgbClr val="000000"/>
                </a:solidFill>
                <a:latin typeface="Arial MT Bd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5000"/>
                </a:spcBef>
                <a:buFont typeface="Wingdings" panose="05000000000000000000" pitchFamily="2" charset="2"/>
                <a:buChar char="§"/>
              </a:pPr>
              <a:r>
                <a:rPr kumimoji="1" lang="fr-FR" altLang="fr-FR" sz="1067" b="1" u="sng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Métiers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SI fiable et adapté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Évolution maîtrisée, cohérente du SI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Retour effectif sur investissement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Incidents rapidement maîtrisés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endParaRPr kumimoji="1" lang="fr-FR" altLang="fr-FR" sz="1067" b="1">
                <a:solidFill>
                  <a:srgbClr val="000000"/>
                </a:solidFill>
                <a:latin typeface="Arial MT Bd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5000"/>
                </a:spcBef>
                <a:buFont typeface="Wingdings" panose="05000000000000000000" pitchFamily="2" charset="2"/>
                <a:buChar char="§"/>
              </a:pPr>
              <a:r>
                <a:rPr kumimoji="1" lang="fr-FR" altLang="fr-FR" sz="1067" b="1" u="sng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Maîtrises d’ouvrage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Conduite de projet performante et maîtrisée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Choix techniques adaptés 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endParaRPr kumimoji="1" lang="fr-FR" altLang="fr-FR" sz="1067" b="1">
                <a:solidFill>
                  <a:srgbClr val="000000"/>
                </a:solidFill>
                <a:latin typeface="Arial MT Bd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5000"/>
                </a:spcBef>
                <a:buFont typeface="Wingdings" panose="05000000000000000000" pitchFamily="2" charset="2"/>
                <a:buChar char="§"/>
              </a:pPr>
              <a:r>
                <a:rPr kumimoji="1" lang="fr-FR" altLang="fr-FR" sz="1067" b="1" u="sng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Utilisateurs individuels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Indisponibilité minimum et stabilité des outils d’informatique individuelle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endParaRPr kumimoji="1" lang="fr-FR" altLang="fr-FR" sz="1067" b="1">
                <a:solidFill>
                  <a:srgbClr val="000000"/>
                </a:solidFill>
                <a:latin typeface="Arial MT Bd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endParaRPr kumimoji="1" lang="fr-FR" altLang="fr-FR" sz="1067" b="1">
                <a:solidFill>
                  <a:srgbClr val="000000"/>
                </a:solidFill>
                <a:latin typeface="Arial MT Bd"/>
                <a:cs typeface="Times New Roman" panose="02020603050405020304" pitchFamily="18" charset="0"/>
              </a:endParaRPr>
            </a:p>
          </p:txBody>
        </p:sp>
        <p:sp>
          <p:nvSpPr>
            <p:cNvPr id="87058" name="Text Box 25"/>
            <p:cNvSpPr txBox="1">
              <a:spLocks noChangeArrowheads="1"/>
            </p:cNvSpPr>
            <p:nvPr/>
          </p:nvSpPr>
          <p:spPr bwMode="auto">
            <a:xfrm rot="-6578">
              <a:off x="4977479" y="4734878"/>
              <a:ext cx="1641474" cy="709612"/>
            </a:xfrm>
            <a:prstGeom prst="rect">
              <a:avLst/>
            </a:prstGeom>
            <a:solidFill>
              <a:srgbClr val="FFCF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0000" tIns="62400" rIns="120000" bIns="6240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S4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Assurer la veille technologique</a:t>
              </a:r>
            </a:p>
          </p:txBody>
        </p:sp>
        <p:sp>
          <p:nvSpPr>
            <p:cNvPr id="87059" name="Text Box 26"/>
            <p:cNvSpPr txBox="1">
              <a:spLocks noChangeArrowheads="1"/>
            </p:cNvSpPr>
            <p:nvPr/>
          </p:nvSpPr>
          <p:spPr bwMode="auto">
            <a:xfrm rot="-6578">
              <a:off x="2568762" y="4738053"/>
              <a:ext cx="1739899" cy="709612"/>
            </a:xfrm>
            <a:prstGeom prst="rect">
              <a:avLst/>
            </a:prstGeom>
            <a:solidFill>
              <a:srgbClr val="FFCF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0000" tIns="62400" rIns="120000" bIns="6240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S2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Assurer le support  au pilotage des projets et des maintenances</a:t>
              </a:r>
            </a:p>
          </p:txBody>
        </p:sp>
        <p:sp>
          <p:nvSpPr>
            <p:cNvPr id="51" name="AutoShape 27"/>
            <p:cNvSpPr>
              <a:spLocks noChangeArrowheads="1"/>
            </p:cNvSpPr>
            <p:nvPr/>
          </p:nvSpPr>
          <p:spPr bwMode="auto">
            <a:xfrm>
              <a:off x="2504181" y="1971453"/>
              <a:ext cx="4033562" cy="394982"/>
            </a:xfrm>
            <a:prstGeom prst="homePlate">
              <a:avLst>
                <a:gd name="adj" fmla="val 55727"/>
              </a:avLst>
            </a:prstGeom>
            <a:solidFill>
              <a:srgbClr val="339966">
                <a:alpha val="47842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lIns="120000" tIns="62400" rIns="120000" bIns="62400" anchor="ctr"/>
            <a:lstStyle/>
            <a:p>
              <a:pPr>
                <a:defRPr/>
              </a:pPr>
              <a:r>
                <a:rPr lang="fr-FR" sz="1400" b="1">
                  <a:solidFill>
                    <a:srgbClr val="000000"/>
                  </a:solidFill>
                </a:rPr>
                <a:t>R2  Concevoir et livrer des solutions applicatives</a:t>
              </a:r>
            </a:p>
          </p:txBody>
        </p:sp>
        <p:sp>
          <p:nvSpPr>
            <p:cNvPr id="87061" name="Text Box 28"/>
            <p:cNvSpPr txBox="1">
              <a:spLocks noChangeArrowheads="1"/>
            </p:cNvSpPr>
            <p:nvPr/>
          </p:nvSpPr>
          <p:spPr bwMode="auto">
            <a:xfrm>
              <a:off x="7993579" y="77154"/>
              <a:ext cx="1113840" cy="647700"/>
            </a:xfrm>
            <a:prstGeom prst="rect">
              <a:avLst/>
            </a:prstGeom>
            <a:solidFill>
              <a:srgbClr val="7D97B1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0" tIns="62400" rIns="0" bIns="624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M6 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Gérer et optimiser les budgets</a:t>
              </a:r>
            </a:p>
            <a:p>
              <a:pPr algn="ctr" eaLnBrk="1" hangingPunct="1"/>
              <a:endParaRPr lang="fr-FR" altLang="fr-FR" sz="1200" b="1">
                <a:solidFill>
                  <a:srgbClr val="000000"/>
                </a:solidFill>
              </a:endParaRPr>
            </a:p>
          </p:txBody>
        </p:sp>
        <p:sp>
          <p:nvSpPr>
            <p:cNvPr id="87062" name="Text Box 29"/>
            <p:cNvSpPr txBox="1">
              <a:spLocks noChangeArrowheads="1"/>
            </p:cNvSpPr>
            <p:nvPr/>
          </p:nvSpPr>
          <p:spPr bwMode="auto">
            <a:xfrm>
              <a:off x="6727050" y="73979"/>
              <a:ext cx="1079499" cy="647700"/>
            </a:xfrm>
            <a:prstGeom prst="rect">
              <a:avLst/>
            </a:prstGeom>
            <a:solidFill>
              <a:srgbClr val="7D97B1">
                <a:alpha val="4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0" tIns="62400" rIns="96000" bIns="624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M5 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Gérer l’effectif et les compétences</a:t>
              </a:r>
            </a:p>
            <a:p>
              <a:pPr algn="ctr" eaLnBrk="1" hangingPunct="1"/>
              <a:endParaRPr lang="fr-FR" altLang="fr-FR" sz="1200" b="1">
                <a:solidFill>
                  <a:srgbClr val="000000"/>
                </a:solidFill>
              </a:endParaRPr>
            </a:p>
          </p:txBody>
        </p:sp>
        <p:sp>
          <p:nvSpPr>
            <p:cNvPr id="87063" name="Text Box 30"/>
            <p:cNvSpPr txBox="1">
              <a:spLocks noChangeArrowheads="1"/>
            </p:cNvSpPr>
            <p:nvPr/>
          </p:nvSpPr>
          <p:spPr bwMode="auto">
            <a:xfrm>
              <a:off x="-155940" y="1085215"/>
              <a:ext cx="2146298" cy="3313112"/>
            </a:xfrm>
            <a:prstGeom prst="rect">
              <a:avLst/>
            </a:prstGeom>
            <a:solidFill>
              <a:srgbClr val="800000">
                <a:alpha val="1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48000" rIns="48000"/>
            <a:lstStyle>
              <a:lvl1pPr marL="85725" indent="-85725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§"/>
              </a:pPr>
              <a:r>
                <a:rPr kumimoji="1" lang="fr-FR" altLang="fr-FR" sz="1067" b="1" u="sng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Métiers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SI fiable, disponible, sécurisé</a:t>
              </a:r>
            </a:p>
            <a:p>
              <a:pPr eaLnBrk="1" hangingPunct="1">
                <a:spcBef>
                  <a:spcPct val="5000"/>
                </a:spcBef>
                <a:buFont typeface="Wingdings" panose="05000000000000000000" pitchFamily="2" charset="2"/>
                <a:buNone/>
              </a:pPr>
              <a:r>
                <a:rPr kumimoji="1" lang="fr-FR" altLang="fr-FR" sz="1067" b="1">
                  <a:solidFill>
                    <a:srgbClr val="000000"/>
                  </a:solidFill>
                </a:rPr>
                <a:t>- Solutions livrées dans les délais, dans le respect des budgets</a:t>
              </a:r>
              <a:endParaRPr kumimoji="1" lang="fr-FR" altLang="fr-FR" sz="1067" b="1">
                <a:solidFill>
                  <a:srgbClr val="000000"/>
                </a:solidFill>
                <a:latin typeface="Arial MT Bd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Traduction des besoins d’évolution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Gestion efficace et coordonnée des changements et incidents</a:t>
              </a:r>
            </a:p>
            <a:p>
              <a:pPr eaLnBrk="1" hangingPunct="1">
                <a:spcBef>
                  <a:spcPct val="5000"/>
                </a:spcBef>
                <a:buFont typeface="Wingdings" panose="05000000000000000000" pitchFamily="2" charset="2"/>
                <a:buChar char="§"/>
              </a:pPr>
              <a:r>
                <a:rPr kumimoji="1" lang="fr-FR" altLang="fr-FR" sz="1067" b="1" u="sng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Maîtrises d’ouvrage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Choix de solutions performantes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Maîtrise et adaptabilité de la conduite de projet</a:t>
              </a:r>
            </a:p>
            <a:p>
              <a:pPr eaLnBrk="1" hangingPunct="1">
                <a:spcBef>
                  <a:spcPct val="5000"/>
                </a:spcBef>
                <a:buFont typeface="Wingdings" panose="05000000000000000000" pitchFamily="2" charset="2"/>
                <a:buChar char="§"/>
              </a:pPr>
              <a:r>
                <a:rPr kumimoji="1" lang="fr-FR" altLang="fr-FR" sz="1067" b="1" u="sng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Utilisateurs individuels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Assurance du bon fonctionnement des outils informatiques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Dépannage rapide 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endParaRPr kumimoji="1" lang="fr-FR" altLang="fr-FR" sz="400" b="1">
                <a:solidFill>
                  <a:srgbClr val="000000"/>
                </a:solidFill>
                <a:latin typeface="Arial MT Bd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Exploitabilité des solutions livrées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Visibilité des évolutions et des changements</a:t>
              </a:r>
            </a:p>
            <a:p>
              <a:pPr eaLnBrk="1" hangingPunct="1">
                <a:spcBef>
                  <a:spcPct val="5000"/>
                </a:spcBef>
                <a:buFontTx/>
                <a:buChar char="-"/>
              </a:pPr>
              <a:r>
                <a:rPr kumimoji="1" lang="fr-FR" altLang="fr-FR" sz="1067" b="1">
                  <a:solidFill>
                    <a:srgbClr val="000000"/>
                  </a:solidFill>
                  <a:latin typeface="Arial MT Bd"/>
                  <a:cs typeface="Times New Roman" panose="02020603050405020304" pitchFamily="18" charset="0"/>
                </a:rPr>
                <a:t>Qualité des livraisons</a:t>
              </a:r>
            </a:p>
          </p:txBody>
        </p:sp>
        <p:sp>
          <p:nvSpPr>
            <p:cNvPr id="87064" name="Text Box 31"/>
            <p:cNvSpPr txBox="1">
              <a:spLocks noChangeArrowheads="1"/>
            </p:cNvSpPr>
            <p:nvPr/>
          </p:nvSpPr>
          <p:spPr bwMode="auto">
            <a:xfrm rot="-6578">
              <a:off x="7139136" y="4734878"/>
              <a:ext cx="1644649" cy="709612"/>
            </a:xfrm>
            <a:prstGeom prst="rect">
              <a:avLst/>
            </a:prstGeom>
            <a:solidFill>
              <a:srgbClr val="FFCF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0000" tIns="62400" rIns="120000" bIns="6240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S5</a:t>
              </a:r>
            </a:p>
            <a:p>
              <a:pPr algn="ctr" eaLnBrk="1" hangingPunct="1"/>
              <a:r>
                <a:rPr lang="fr-FR" altLang="fr-FR" sz="1200" b="1">
                  <a:solidFill>
                    <a:srgbClr val="000000"/>
                  </a:solidFill>
                </a:rPr>
                <a:t>Assurer le support logistique</a:t>
              </a:r>
            </a:p>
          </p:txBody>
        </p:sp>
        <p:sp>
          <p:nvSpPr>
            <p:cNvPr id="56" name="AutoShape 32"/>
            <p:cNvSpPr>
              <a:spLocks noChangeArrowheads="1"/>
            </p:cNvSpPr>
            <p:nvPr/>
          </p:nvSpPr>
          <p:spPr bwMode="auto">
            <a:xfrm>
              <a:off x="2509719" y="3894686"/>
              <a:ext cx="4028025" cy="394982"/>
            </a:xfrm>
            <a:prstGeom prst="homePlate">
              <a:avLst>
                <a:gd name="adj" fmla="val 62736"/>
              </a:avLst>
            </a:prstGeom>
            <a:solidFill>
              <a:srgbClr val="339966">
                <a:alpha val="47058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lIns="120000" tIns="62400" rIns="120000" bIns="62400" anchor="ctr"/>
            <a:lstStyle/>
            <a:p>
              <a:pPr>
                <a:defRPr/>
              </a:pPr>
              <a:r>
                <a:rPr lang="fr-FR" sz="1400" b="1">
                  <a:solidFill>
                    <a:srgbClr val="000000"/>
                  </a:solidFill>
                </a:rPr>
                <a:t>R6  Conseiller sur la stratégie d’évolution du SI</a:t>
              </a:r>
            </a:p>
          </p:txBody>
        </p:sp>
        <p:sp>
          <p:nvSpPr>
            <p:cNvPr id="57" name="AutoShape 33"/>
            <p:cNvSpPr>
              <a:spLocks noChangeArrowheads="1"/>
            </p:cNvSpPr>
            <p:nvPr/>
          </p:nvSpPr>
          <p:spPr bwMode="auto">
            <a:xfrm>
              <a:off x="2517103" y="3433258"/>
              <a:ext cx="4020640" cy="394982"/>
            </a:xfrm>
            <a:prstGeom prst="homePlate">
              <a:avLst>
                <a:gd name="adj" fmla="val 62543"/>
              </a:avLst>
            </a:prstGeom>
            <a:solidFill>
              <a:srgbClr val="339966">
                <a:alpha val="47842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lIns="120000" tIns="62400" rIns="120000" bIns="62400" anchor="ctr"/>
            <a:lstStyle/>
            <a:p>
              <a:pPr>
                <a:defRPr/>
              </a:pPr>
              <a:r>
                <a:rPr lang="fr-FR" sz="1400" b="1">
                  <a:solidFill>
                    <a:srgbClr val="000000"/>
                  </a:solidFill>
                </a:rPr>
                <a:t>R5   Apporter du conseil en organisation</a:t>
              </a:r>
            </a:p>
          </p:txBody>
        </p:sp>
        <p:sp>
          <p:nvSpPr>
            <p:cNvPr id="87067" name="Rectangle 34"/>
            <p:cNvSpPr>
              <a:spLocks noChangeArrowheads="1"/>
            </p:cNvSpPr>
            <p:nvPr/>
          </p:nvSpPr>
          <p:spPr bwMode="auto">
            <a:xfrm>
              <a:off x="2470150" y="1136016"/>
              <a:ext cx="2305050" cy="29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 sz="1600" b="1">
                  <a:solidFill>
                    <a:srgbClr val="29354C"/>
                  </a:solidFill>
                </a:rPr>
                <a:t>Processus de réalisation</a:t>
              </a:r>
            </a:p>
          </p:txBody>
        </p:sp>
        <p:sp>
          <p:nvSpPr>
            <p:cNvPr id="59" name="AutoShape 16"/>
            <p:cNvSpPr>
              <a:spLocks noChangeArrowheads="1"/>
            </p:cNvSpPr>
            <p:nvPr/>
          </p:nvSpPr>
          <p:spPr bwMode="auto">
            <a:xfrm>
              <a:off x="2504181" y="2964447"/>
              <a:ext cx="3974489" cy="378372"/>
            </a:xfrm>
            <a:prstGeom prst="homePlate">
              <a:avLst>
                <a:gd name="adj" fmla="val 45378"/>
              </a:avLst>
            </a:prstGeom>
            <a:solidFill>
              <a:srgbClr val="339966">
                <a:alpha val="47842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lIns="120000" tIns="62400" rIns="120000" bIns="62400" anchor="ctr"/>
            <a:lstStyle/>
            <a:p>
              <a:pPr>
                <a:defRPr/>
              </a:pPr>
              <a:r>
                <a:rPr lang="fr-FR" sz="1400" b="1">
                  <a:solidFill>
                    <a:srgbClr val="000000"/>
                  </a:solidFill>
                </a:rPr>
                <a:t>R4  Définir, construire et mettre en œuvre des offres de services mutualisés</a:t>
              </a:r>
            </a:p>
          </p:txBody>
        </p:sp>
        <p:cxnSp>
          <p:nvCxnSpPr>
            <p:cNvPr id="87069" name="Connecteur en angle 35"/>
            <p:cNvCxnSpPr>
              <a:cxnSpLocks noChangeShapeType="1"/>
              <a:stCxn id="87063" idx="3"/>
              <a:endCxn id="44" idx="1"/>
            </p:cNvCxnSpPr>
            <p:nvPr/>
          </p:nvCxnSpPr>
          <p:spPr bwMode="auto">
            <a:xfrm>
              <a:off x="1990358" y="2741772"/>
              <a:ext cx="443283" cy="795"/>
            </a:xfrm>
            <a:prstGeom prst="bentConnector3">
              <a:avLst>
                <a:gd name="adj1" fmla="val 50000"/>
              </a:avLst>
            </a:prstGeom>
            <a:noFill/>
            <a:ln w="571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0" name="Connecteur en angle 37"/>
            <p:cNvCxnSpPr>
              <a:cxnSpLocks noChangeShapeType="1"/>
              <a:stCxn id="44" idx="3"/>
              <a:endCxn id="87057" idx="1"/>
            </p:cNvCxnSpPr>
            <p:nvPr/>
          </p:nvCxnSpPr>
          <p:spPr bwMode="auto">
            <a:xfrm flipV="1">
              <a:off x="6537325" y="2741772"/>
              <a:ext cx="453286" cy="795"/>
            </a:xfrm>
            <a:prstGeom prst="bentConnector3">
              <a:avLst>
                <a:gd name="adj1" fmla="val 50000"/>
              </a:avLst>
            </a:prstGeom>
            <a:noFill/>
            <a:ln w="571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1" name="Connecteur en angle 38"/>
            <p:cNvCxnSpPr>
              <a:cxnSpLocks noChangeShapeType="1"/>
            </p:cNvCxnSpPr>
            <p:nvPr/>
          </p:nvCxnSpPr>
          <p:spPr bwMode="auto">
            <a:xfrm rot="5400000">
              <a:off x="4365625" y="966153"/>
              <a:ext cx="336550" cy="0"/>
            </a:xfrm>
            <a:prstGeom prst="bentConnector3">
              <a:avLst>
                <a:gd name="adj1" fmla="val 50000"/>
              </a:avLst>
            </a:prstGeom>
            <a:noFill/>
            <a:ln w="571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72" name="Connecteur en angle 46"/>
            <p:cNvCxnSpPr>
              <a:cxnSpLocks noChangeShapeType="1"/>
            </p:cNvCxnSpPr>
            <p:nvPr/>
          </p:nvCxnSpPr>
          <p:spPr bwMode="auto">
            <a:xfrm rot="5400000">
              <a:off x="4371975" y="4518978"/>
              <a:ext cx="325437" cy="1588"/>
            </a:xfrm>
            <a:prstGeom prst="bentConnector3">
              <a:avLst>
                <a:gd name="adj1" fmla="val 50000"/>
              </a:avLst>
            </a:prstGeom>
            <a:noFill/>
            <a:ln w="571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073" name="Rectangle 35"/>
            <p:cNvSpPr>
              <a:spLocks noChangeArrowheads="1"/>
            </p:cNvSpPr>
            <p:nvPr/>
          </p:nvSpPr>
          <p:spPr bwMode="auto">
            <a:xfrm>
              <a:off x="6870777" y="4426903"/>
              <a:ext cx="2401887" cy="29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fr-FR" altLang="fr-FR" sz="1600" b="1">
                  <a:solidFill>
                    <a:srgbClr val="29354C"/>
                  </a:solidFill>
                </a:rPr>
                <a:t>Processus support</a:t>
              </a:r>
            </a:p>
          </p:txBody>
        </p:sp>
      </p:grpSp>
      <p:sp>
        <p:nvSpPr>
          <p:cNvPr id="64" name="Rectangle 23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29633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fr-FR" sz="1867" b="1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3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4" descr="ur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17" y="264585"/>
            <a:ext cx="7389283" cy="450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43933" y="4853518"/>
            <a:ext cx="11811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L’urbanisation consiste à :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Définir la cible visée: principes, règles et recommandations codifiant les interactions des composants du SI.</a:t>
            </a:r>
          </a:p>
          <a:p>
            <a:pPr lvl="1">
              <a:spcBef>
                <a:spcPct val="50000"/>
              </a:spcBef>
              <a:buFontTx/>
              <a:buChar char="-"/>
              <a:defRPr/>
            </a:pP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Mettre en œuvre le plan d’urbanisme c’est-à-dire la trajectoire pour atteindre cette cible.</a:t>
            </a:r>
          </a:p>
        </p:txBody>
      </p:sp>
      <p:sp>
        <p:nvSpPr>
          <p:cNvPr id="12" name="Rectangle 18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2400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50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2387600" y="975784"/>
            <a:ext cx="7351184" cy="5147733"/>
          </a:xfrm>
          <a:prstGeom prst="rect">
            <a:avLst/>
          </a:prstGeom>
          <a:solidFill>
            <a:srgbClr val="336699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240000" anchor="ctr"/>
          <a:lstStyle/>
          <a:p>
            <a:pPr>
              <a:lnSpc>
                <a:spcPct val="220000"/>
              </a:lnSpc>
              <a:defRPr/>
            </a:pPr>
            <a:r>
              <a:rPr lang="fr-FR" sz="2667" b="1" kern="0" dirty="0">
                <a:solidFill>
                  <a:srgbClr val="000000"/>
                </a:solidFill>
              </a:rPr>
              <a:t>Entreprise</a:t>
            </a:r>
            <a:endParaRPr lang="fr-FR" sz="2400" b="1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b="1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b="1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b="1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b="1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 dirty="0">
              <a:solidFill>
                <a:srgbClr val="000000"/>
              </a:solidFill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2728385" y="1604434"/>
            <a:ext cx="6650567" cy="4358217"/>
          </a:xfrm>
          <a:prstGeom prst="rect">
            <a:avLst/>
          </a:prstGeom>
          <a:solidFill>
            <a:srgbClr val="7D97B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fr-FR" sz="2400" b="1" kern="0">
                <a:solidFill>
                  <a:srgbClr val="000000"/>
                </a:solidFill>
              </a:rPr>
              <a:t>Architecture d’Entreprise</a:t>
            </a:r>
          </a:p>
          <a:p>
            <a:pPr>
              <a:defRPr/>
            </a:pPr>
            <a:endParaRPr lang="fr-FR" sz="2400" b="1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914652" y="2074333"/>
            <a:ext cx="6278033" cy="1331384"/>
          </a:xfrm>
          <a:prstGeom prst="rect">
            <a:avLst/>
          </a:prstGeom>
          <a:solidFill>
            <a:srgbClr val="BECBD8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fr-FR" sz="1867" b="1" kern="0">
                <a:solidFill>
                  <a:srgbClr val="000000"/>
                </a:solidFill>
              </a:rPr>
              <a:t>Architecture Business</a:t>
            </a:r>
          </a:p>
          <a:p>
            <a:pPr>
              <a:lnSpc>
                <a:spcPct val="150000"/>
              </a:lnSpc>
              <a:defRPr/>
            </a:pPr>
            <a:endParaRPr lang="fr-FR" sz="2400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2400" kern="0">
              <a:solidFill>
                <a:srgbClr val="000000"/>
              </a:solidFill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2916768" y="3638551"/>
            <a:ext cx="6278033" cy="2004483"/>
          </a:xfrm>
          <a:prstGeom prst="rect">
            <a:avLst/>
          </a:prstGeom>
          <a:solidFill>
            <a:srgbClr val="BECBD8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fr-FR" sz="1867" b="1" kern="0">
                <a:solidFill>
                  <a:srgbClr val="000000"/>
                </a:solidFill>
              </a:rPr>
              <a:t>Architecture IT</a:t>
            </a:r>
          </a:p>
          <a:p>
            <a:pPr>
              <a:defRPr/>
            </a:pPr>
            <a:endParaRPr lang="fr-FR" sz="1867" b="1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1867" b="1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1867" b="1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1867" b="1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1867" b="1" kern="0">
              <a:solidFill>
                <a:srgbClr val="000000"/>
              </a:solidFill>
            </a:endParaRPr>
          </a:p>
          <a:p>
            <a:pPr>
              <a:defRPr/>
            </a:pPr>
            <a:endParaRPr lang="fr-FR" sz="1867" b="1" kern="0">
              <a:solidFill>
                <a:srgbClr val="000000"/>
              </a:solidFill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3050117" y="4872567"/>
            <a:ext cx="5969000" cy="68156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Architecture de l’infrastructure</a:t>
            </a: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3050117" y="3983567"/>
            <a:ext cx="2929467" cy="660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Architecture </a:t>
            </a:r>
          </a:p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Applicative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6377517" y="3983567"/>
            <a:ext cx="2641600" cy="660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Architecture </a:t>
            </a:r>
          </a:p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des données</a:t>
            </a: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3031068" y="2578100"/>
            <a:ext cx="1945217" cy="660400"/>
          </a:xfrm>
          <a:prstGeom prst="rect">
            <a:avLst/>
          </a:prstGeom>
          <a:solidFill>
            <a:srgbClr val="BECBD8">
              <a:alpha val="49019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Architecture </a:t>
            </a:r>
          </a:p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de la performance</a:t>
            </a: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5194301" y="2578100"/>
            <a:ext cx="1722967" cy="660400"/>
          </a:xfrm>
          <a:prstGeom prst="rect">
            <a:avLst/>
          </a:prstGeom>
          <a:solidFill>
            <a:srgbClr val="BECBD8">
              <a:alpha val="49019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Architecture </a:t>
            </a:r>
          </a:p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des processus</a:t>
            </a: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7131051" y="2578100"/>
            <a:ext cx="1888067" cy="660400"/>
          </a:xfrm>
          <a:prstGeom prst="rect">
            <a:avLst/>
          </a:prstGeom>
          <a:solidFill>
            <a:srgbClr val="BECBD8">
              <a:alpha val="49019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Architecture </a:t>
            </a:r>
          </a:p>
          <a:p>
            <a:pPr algn="ctr">
              <a:defRPr/>
            </a:pPr>
            <a:r>
              <a:rPr lang="fr-FR" sz="1600" b="1" kern="0">
                <a:solidFill>
                  <a:srgbClr val="000000"/>
                </a:solidFill>
              </a:rPr>
              <a:t>organisationnelle</a:t>
            </a:r>
          </a:p>
        </p:txBody>
      </p:sp>
      <p:cxnSp>
        <p:nvCxnSpPr>
          <p:cNvPr id="28" name="AutoShape 13"/>
          <p:cNvCxnSpPr>
            <a:cxnSpLocks noChangeShapeType="1"/>
            <a:stCxn id="21" idx="0"/>
            <a:endCxn id="20" idx="2"/>
          </p:cNvCxnSpPr>
          <p:nvPr/>
        </p:nvCxnSpPr>
        <p:spPr bwMode="auto">
          <a:xfrm flipH="1" flipV="1">
            <a:off x="6053667" y="3405718"/>
            <a:ext cx="2117" cy="23283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9" name="AutoShape 14"/>
          <p:cNvCxnSpPr>
            <a:cxnSpLocks noChangeShapeType="1"/>
            <a:endCxn id="23" idx="2"/>
          </p:cNvCxnSpPr>
          <p:nvPr/>
        </p:nvCxnSpPr>
        <p:spPr bwMode="auto">
          <a:xfrm flipV="1">
            <a:off x="4512734" y="4656668"/>
            <a:ext cx="2117" cy="21801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0" name="AutoShape 15"/>
          <p:cNvCxnSpPr>
            <a:cxnSpLocks noChangeShapeType="1"/>
            <a:endCxn id="24" idx="2"/>
          </p:cNvCxnSpPr>
          <p:nvPr/>
        </p:nvCxnSpPr>
        <p:spPr bwMode="auto">
          <a:xfrm flipV="1">
            <a:off x="7698317" y="4656667"/>
            <a:ext cx="0" cy="21378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1" name="AutoShape 16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5992284" y="4313767"/>
            <a:ext cx="372533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3" name="Rectangle 18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tIns="62400" rIns="120000" bIns="62400" anchor="ctr"/>
          <a:lstStyle/>
          <a:p>
            <a:pPr algn="ctr">
              <a:defRPr/>
            </a:pPr>
            <a:endParaRPr lang="fr-FR" sz="2400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30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5"/>
          <p:cNvSpPr>
            <a:spLocks noChangeArrowheads="1"/>
          </p:cNvSpPr>
          <p:nvPr/>
        </p:nvSpPr>
        <p:spPr bwMode="auto">
          <a:xfrm rot="16200000">
            <a:off x="-796923" y="4035426"/>
            <a:ext cx="2432049" cy="309033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20000" tIns="0" rIns="120000" bIns="0" anchor="ctr" anchorCtr="1"/>
          <a:lstStyle/>
          <a:p>
            <a:pPr algn="ctr">
              <a:defRPr/>
            </a:pPr>
            <a:r>
              <a:rPr lang="en-GB" sz="1333" b="1" kern="0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 </a:t>
            </a:r>
            <a:r>
              <a:rPr lang="en-GB" sz="1333" b="1" kern="0" dirty="0" err="1">
                <a:solidFill>
                  <a:schemeClr val="bg1">
                    <a:lumMod val="65000"/>
                  </a:schemeClr>
                </a:solidFill>
                <a:latin typeface="Calibri"/>
              </a:rPr>
              <a:t>Processus</a:t>
            </a:r>
            <a:r>
              <a:rPr lang="en-GB" sz="1333" b="1" kern="0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 de  Management de </a:t>
            </a:r>
            <a:r>
              <a:rPr lang="en-GB" sz="1333" b="1" kern="0" dirty="0" err="1">
                <a:solidFill>
                  <a:schemeClr val="bg1">
                    <a:lumMod val="65000"/>
                  </a:schemeClr>
                </a:solidFill>
                <a:latin typeface="Calibri"/>
              </a:rPr>
              <a:t>l’IT</a:t>
            </a:r>
            <a:r>
              <a:rPr lang="en-GB" sz="1333" b="1" kern="0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 </a:t>
            </a:r>
          </a:p>
        </p:txBody>
      </p:sp>
      <p:sp>
        <p:nvSpPr>
          <p:cNvPr id="5" name="Rectangle 93"/>
          <p:cNvSpPr>
            <a:spLocks noChangeArrowheads="1"/>
          </p:cNvSpPr>
          <p:nvPr/>
        </p:nvSpPr>
        <p:spPr bwMode="auto">
          <a:xfrm>
            <a:off x="2025651" y="588434"/>
            <a:ext cx="10009716" cy="766233"/>
          </a:xfrm>
          <a:prstGeom prst="homePlate">
            <a:avLst>
              <a:gd name="adj" fmla="val 12211"/>
            </a:avLst>
          </a:prstGeom>
          <a:solidFill>
            <a:schemeClr val="bg1"/>
          </a:solidFill>
          <a:ln w="12700" cap="rnd" algn="ctr">
            <a:solidFill>
              <a:srgbClr val="9CB5CE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20000" tIns="0" rIns="120000" bIns="62400" anchor="ctr"/>
          <a:lstStyle/>
          <a:p>
            <a:pPr algn="ctr">
              <a:defRPr/>
            </a:pPr>
            <a:endParaRPr lang="fr-FR" sz="1467" b="1" kern="0">
              <a:solidFill>
                <a:srgbClr val="006600"/>
              </a:solidFill>
              <a:latin typeface="Calibri"/>
            </a:endParaRPr>
          </a:p>
        </p:txBody>
      </p:sp>
      <p:sp>
        <p:nvSpPr>
          <p:cNvPr id="6" name="Rectangle 89"/>
          <p:cNvSpPr>
            <a:spLocks noChangeArrowheads="1"/>
          </p:cNvSpPr>
          <p:nvPr/>
        </p:nvSpPr>
        <p:spPr bwMode="auto">
          <a:xfrm>
            <a:off x="1299634" y="1752601"/>
            <a:ext cx="8809567" cy="1581151"/>
          </a:xfrm>
          <a:prstGeom prst="homePlate">
            <a:avLst>
              <a:gd name="adj" fmla="val 8085"/>
            </a:avLst>
          </a:prstGeom>
          <a:solidFill>
            <a:schemeClr val="bg1"/>
          </a:solidFill>
          <a:ln w="12700" cap="rnd" algn="ctr">
            <a:solidFill>
              <a:srgbClr val="CCCCFF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20000" tIns="62400" rIns="120000" bIns="62400" anchor="ctr"/>
          <a:lstStyle/>
          <a:p>
            <a:pPr algn="ctr">
              <a:defRPr/>
            </a:pPr>
            <a:endParaRPr lang="fr-FR" sz="1467" b="1" kern="0">
              <a:solidFill>
                <a:srgbClr val="006600"/>
              </a:solidFill>
              <a:latin typeface="Calibri"/>
            </a:endParaRPr>
          </a:p>
        </p:txBody>
      </p:sp>
      <p:sp>
        <p:nvSpPr>
          <p:cNvPr id="7" name="Rectangle 88"/>
          <p:cNvSpPr>
            <a:spLocks noChangeArrowheads="1"/>
          </p:cNvSpPr>
          <p:nvPr/>
        </p:nvSpPr>
        <p:spPr bwMode="auto">
          <a:xfrm>
            <a:off x="1299634" y="3503085"/>
            <a:ext cx="8815917" cy="1579033"/>
          </a:xfrm>
          <a:prstGeom prst="homePlate">
            <a:avLst>
              <a:gd name="adj" fmla="val 8381"/>
            </a:avLst>
          </a:prstGeom>
          <a:solidFill>
            <a:schemeClr val="bg1"/>
          </a:solidFill>
          <a:ln w="12700" cap="rnd" algn="ctr">
            <a:solidFill>
              <a:srgbClr val="C79582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20000" tIns="62400" rIns="120000" bIns="62400" anchor="ctr"/>
          <a:lstStyle/>
          <a:p>
            <a:pPr algn="ctr">
              <a:defRPr/>
            </a:pPr>
            <a:endParaRPr lang="fr-FR" sz="1467" b="1" kern="0">
              <a:solidFill>
                <a:srgbClr val="006600"/>
              </a:solidFill>
              <a:latin typeface="Calibri"/>
            </a:endParaRPr>
          </a:p>
        </p:txBody>
      </p:sp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1299634" y="5251451"/>
            <a:ext cx="8826500" cy="960967"/>
          </a:xfrm>
          <a:prstGeom prst="homePlate">
            <a:avLst>
              <a:gd name="adj" fmla="val 15009"/>
            </a:avLst>
          </a:prstGeom>
          <a:solidFill>
            <a:schemeClr val="bg1"/>
          </a:solidFill>
          <a:ln w="12700" cap="rnd" algn="ctr">
            <a:solidFill>
              <a:srgbClr val="BBD7BB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20000" tIns="62400" rIns="120000" bIns="62400" anchor="ctr"/>
          <a:lstStyle/>
          <a:p>
            <a:pPr algn="ctr">
              <a:defRPr/>
            </a:pPr>
            <a:endParaRPr lang="fr-FR" sz="1467" b="1" kern="0">
              <a:solidFill>
                <a:srgbClr val="006600"/>
              </a:solidFill>
              <a:latin typeface="Calibri"/>
            </a:endParaRPr>
          </a:p>
        </p:txBody>
      </p:sp>
      <p:sp>
        <p:nvSpPr>
          <p:cNvPr id="9" name="Rectangle 56"/>
          <p:cNvSpPr>
            <a:spLocks noChangeArrowheads="1"/>
          </p:cNvSpPr>
          <p:nvPr/>
        </p:nvSpPr>
        <p:spPr bwMode="auto">
          <a:xfrm flipV="1">
            <a:off x="692151" y="5251451"/>
            <a:ext cx="607483" cy="960967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BBD7BB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lIns="120000" tIns="62400" rIns="120000" bIns="62400" anchor="ctr"/>
          <a:lstStyle/>
          <a:p>
            <a:pPr algn="ctr">
              <a:lnSpc>
                <a:spcPts val="1467"/>
              </a:lnSpc>
              <a:defRPr/>
            </a:pPr>
            <a:r>
              <a:rPr lang="fr-FR" sz="1467" b="1" dirty="0">
                <a:solidFill>
                  <a:srgbClr val="333333"/>
                </a:solidFill>
              </a:rPr>
              <a:t>Délivrer</a:t>
            </a:r>
          </a:p>
          <a:p>
            <a:pPr algn="ctr">
              <a:lnSpc>
                <a:spcPts val="1467"/>
              </a:lnSpc>
              <a:defRPr/>
            </a:pPr>
            <a:r>
              <a:rPr lang="fr-FR" sz="1467" b="1" dirty="0">
                <a:solidFill>
                  <a:srgbClr val="333333"/>
                </a:solidFill>
              </a:rPr>
              <a:t>Servir</a:t>
            </a:r>
          </a:p>
          <a:p>
            <a:pPr algn="ctr">
              <a:lnSpc>
                <a:spcPts val="1467"/>
              </a:lnSpc>
              <a:defRPr/>
            </a:pPr>
            <a:r>
              <a:rPr lang="fr-FR" sz="1467" b="1" dirty="0">
                <a:solidFill>
                  <a:srgbClr val="333333"/>
                </a:solidFill>
              </a:rPr>
              <a:t>Supporter</a:t>
            </a:r>
          </a:p>
        </p:txBody>
      </p:sp>
      <p:sp>
        <p:nvSpPr>
          <p:cNvPr id="10" name="Rectangle 63"/>
          <p:cNvSpPr>
            <a:spLocks noChangeArrowheads="1"/>
          </p:cNvSpPr>
          <p:nvPr/>
        </p:nvSpPr>
        <p:spPr bwMode="auto">
          <a:xfrm flipH="1" flipV="1">
            <a:off x="692151" y="1752601"/>
            <a:ext cx="607483" cy="1581151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CC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lIns="120000" tIns="62400" rIns="120000" bIns="62400" anchor="ctr"/>
          <a:lstStyle/>
          <a:p>
            <a:pPr algn="ctr">
              <a:lnSpc>
                <a:spcPts val="1467"/>
              </a:lnSpc>
              <a:defRPr/>
            </a:pPr>
            <a:r>
              <a:rPr lang="fr-FR" sz="1467" b="1" dirty="0">
                <a:solidFill>
                  <a:srgbClr val="333333"/>
                </a:solidFill>
              </a:rPr>
              <a:t>Aligner </a:t>
            </a:r>
          </a:p>
          <a:p>
            <a:pPr algn="ctr">
              <a:lnSpc>
                <a:spcPts val="1467"/>
              </a:lnSpc>
              <a:defRPr/>
            </a:pPr>
            <a:r>
              <a:rPr lang="fr-FR" sz="1467" b="1" dirty="0">
                <a:solidFill>
                  <a:srgbClr val="333333"/>
                </a:solidFill>
              </a:rPr>
              <a:t> Planifier</a:t>
            </a:r>
          </a:p>
          <a:p>
            <a:pPr algn="ctr">
              <a:lnSpc>
                <a:spcPts val="1467"/>
              </a:lnSpc>
              <a:defRPr/>
            </a:pPr>
            <a:r>
              <a:rPr lang="fr-FR" sz="1467" b="1" dirty="0">
                <a:solidFill>
                  <a:srgbClr val="333333"/>
                </a:solidFill>
              </a:rPr>
              <a:t>Organiser</a:t>
            </a:r>
            <a:endParaRPr lang="fr-FR" sz="1400" b="1" dirty="0">
              <a:solidFill>
                <a:srgbClr val="333333"/>
              </a:solidFill>
            </a:endParaRPr>
          </a:p>
        </p:txBody>
      </p:sp>
      <p:sp>
        <p:nvSpPr>
          <p:cNvPr id="11" name="Rectangle 70"/>
          <p:cNvSpPr>
            <a:spLocks noChangeArrowheads="1"/>
          </p:cNvSpPr>
          <p:nvPr/>
        </p:nvSpPr>
        <p:spPr bwMode="auto">
          <a:xfrm flipV="1">
            <a:off x="692151" y="3503085"/>
            <a:ext cx="607483" cy="1579033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C7958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lIns="120000" tIns="62400" rIns="120000" bIns="62400" anchor="ctr"/>
          <a:lstStyle/>
          <a:p>
            <a:pPr algn="ctr">
              <a:lnSpc>
                <a:spcPts val="1467"/>
              </a:lnSpc>
              <a:defRPr/>
            </a:pPr>
            <a:r>
              <a:rPr lang="fr-FR" sz="1467" b="1" dirty="0">
                <a:solidFill>
                  <a:srgbClr val="333333"/>
                </a:solidFill>
              </a:rPr>
              <a:t>Construire</a:t>
            </a:r>
          </a:p>
          <a:p>
            <a:pPr algn="ctr">
              <a:lnSpc>
                <a:spcPts val="1467"/>
              </a:lnSpc>
              <a:defRPr/>
            </a:pPr>
            <a:r>
              <a:rPr lang="fr-FR" sz="1467" b="1" dirty="0">
                <a:solidFill>
                  <a:srgbClr val="333333"/>
                </a:solidFill>
              </a:rPr>
              <a:t> Acquérir</a:t>
            </a:r>
          </a:p>
          <a:p>
            <a:pPr algn="ctr">
              <a:lnSpc>
                <a:spcPts val="1467"/>
              </a:lnSpc>
              <a:defRPr/>
            </a:pPr>
            <a:r>
              <a:rPr lang="fr-FR" sz="1467" b="1" dirty="0">
                <a:solidFill>
                  <a:srgbClr val="333333"/>
                </a:solidFill>
              </a:rPr>
              <a:t>Implémenter</a:t>
            </a:r>
          </a:p>
        </p:txBody>
      </p:sp>
      <p:sp>
        <p:nvSpPr>
          <p:cNvPr id="12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784167" y="3587751"/>
            <a:ext cx="1176867" cy="624416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BAI07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/>
              <a:t>Gérer l’acceptation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800" dirty="0"/>
              <a:t>&amp;</a:t>
            </a:r>
            <a:r>
              <a:rPr lang="fr-FR" sz="1067" dirty="0"/>
              <a:t> la mise en œuvre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/>
              <a:t>des changements </a:t>
            </a:r>
            <a:endParaRPr lang="fr-FR" sz="1067" dirty="0">
              <a:solidFill>
                <a:srgbClr val="000000"/>
              </a:solidFill>
            </a:endParaRPr>
          </a:p>
        </p:txBody>
      </p:sp>
      <p:sp>
        <p:nvSpPr>
          <p:cNvPr id="13" name="Rectangle 91"/>
          <p:cNvSpPr>
            <a:spLocks noChangeArrowheads="1"/>
          </p:cNvSpPr>
          <p:nvPr/>
        </p:nvSpPr>
        <p:spPr bwMode="auto">
          <a:xfrm>
            <a:off x="10507133" y="1752601"/>
            <a:ext cx="1422400" cy="4459817"/>
          </a:xfrm>
          <a:prstGeom prst="homePlate">
            <a:avLst>
              <a:gd name="adj" fmla="val 8930"/>
            </a:avLst>
          </a:prstGeom>
          <a:solidFill>
            <a:schemeClr val="bg1"/>
          </a:solidFill>
          <a:ln w="12700" cap="rnd" algn="ctr">
            <a:solidFill>
              <a:srgbClr val="EAD49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20000" tIns="62400" rIns="120000" bIns="62400" anchor="ctr"/>
          <a:lstStyle/>
          <a:p>
            <a:pPr algn="ctr">
              <a:defRPr/>
            </a:pPr>
            <a:endParaRPr lang="fr-FR" sz="1467" b="1" kern="0">
              <a:solidFill>
                <a:srgbClr val="006600"/>
              </a:solidFill>
              <a:latin typeface="Calibri"/>
            </a:endParaRPr>
          </a:p>
        </p:txBody>
      </p:sp>
      <p:sp>
        <p:nvSpPr>
          <p:cNvPr id="14" name="Rectangle 5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438400" y="666751"/>
            <a:ext cx="1534584" cy="599016"/>
          </a:xfrm>
          <a:prstGeom prst="homePlate">
            <a:avLst>
              <a:gd name="adj" fmla="val 19083"/>
            </a:avLst>
          </a:prstGeom>
          <a:solidFill>
            <a:srgbClr val="9CB5CE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8000" tIns="0" rIns="48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EDM01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/>
              <a:t>Établir &amp; maintenir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/>
              <a:t>le cadre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/>
              <a:t>de gouvernance</a:t>
            </a:r>
          </a:p>
        </p:txBody>
      </p:sp>
      <p:sp>
        <p:nvSpPr>
          <p:cNvPr id="15" name="Rectangle 57"/>
          <p:cNvSpPr>
            <a:spLocks noChangeArrowheads="1"/>
          </p:cNvSpPr>
          <p:nvPr/>
        </p:nvSpPr>
        <p:spPr bwMode="auto">
          <a:xfrm>
            <a:off x="10268336" y="1751203"/>
            <a:ext cx="240000" cy="445969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EAD49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wrap="none" lIns="120000" tIns="62400" rIns="120000" bIns="62400" anchor="ctr"/>
          <a:lstStyle/>
          <a:p>
            <a:pPr algn="ctr">
              <a:defRPr/>
            </a:pPr>
            <a:r>
              <a:rPr lang="fr-FR" sz="1467" b="1" dirty="0">
                <a:solidFill>
                  <a:srgbClr val="333333"/>
                </a:solidFill>
              </a:rPr>
              <a:t>Surveiller  Evaluer</a:t>
            </a:r>
          </a:p>
        </p:txBody>
      </p:sp>
      <p:sp>
        <p:nvSpPr>
          <p:cNvPr id="16" name="Rectangle 56"/>
          <p:cNvSpPr>
            <a:spLocks noChangeArrowheads="1"/>
          </p:cNvSpPr>
          <p:nvPr/>
        </p:nvSpPr>
        <p:spPr bwMode="auto">
          <a:xfrm>
            <a:off x="478367" y="588434"/>
            <a:ext cx="1551517" cy="766233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CCCC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20000" tIns="62400" rIns="120000" bIns="62400" anchor="ctr"/>
          <a:lstStyle/>
          <a:p>
            <a:pPr algn="ctr">
              <a:lnSpc>
                <a:spcPts val="1600"/>
              </a:lnSpc>
              <a:defRPr/>
            </a:pPr>
            <a:r>
              <a:rPr lang="fr-FR" sz="1600" b="1" dirty="0">
                <a:solidFill>
                  <a:srgbClr val="010202"/>
                </a:solidFill>
              </a:rPr>
              <a:t>Evaluer</a:t>
            </a:r>
          </a:p>
          <a:p>
            <a:pPr algn="ctr">
              <a:lnSpc>
                <a:spcPts val="1600"/>
              </a:lnSpc>
              <a:defRPr/>
            </a:pPr>
            <a:r>
              <a:rPr lang="fr-FR" sz="1600" b="1" dirty="0">
                <a:solidFill>
                  <a:srgbClr val="010202"/>
                </a:solidFill>
              </a:rPr>
              <a:t>Piloter </a:t>
            </a:r>
          </a:p>
          <a:p>
            <a:pPr algn="ctr">
              <a:lnSpc>
                <a:spcPts val="1600"/>
              </a:lnSpc>
              <a:defRPr/>
            </a:pPr>
            <a:r>
              <a:rPr lang="fr-FR" sz="1600" b="1" dirty="0">
                <a:solidFill>
                  <a:srgbClr val="010202"/>
                </a:solidFill>
              </a:rPr>
              <a:t>Surveiller</a:t>
            </a:r>
          </a:p>
        </p:txBody>
      </p:sp>
      <p:cxnSp>
        <p:nvCxnSpPr>
          <p:cNvPr id="17" name="Connecteur en angle 16"/>
          <p:cNvCxnSpPr>
            <a:stCxn id="19" idx="2"/>
            <a:endCxn id="15" idx="2"/>
          </p:cNvCxnSpPr>
          <p:nvPr/>
        </p:nvCxnSpPr>
        <p:spPr>
          <a:xfrm rot="16200000" flipH="1">
            <a:off x="3038476" y="-1137707"/>
            <a:ext cx="4868333" cy="9831916"/>
          </a:xfrm>
          <a:prstGeom prst="bentConnector3">
            <a:avLst>
              <a:gd name="adj1" fmla="val 103244"/>
            </a:avLst>
          </a:prstGeom>
          <a:ln>
            <a:solidFill>
              <a:srgbClr val="29354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ngle 17"/>
          <p:cNvCxnSpPr>
            <a:endCxn id="10" idx="3"/>
          </p:cNvCxnSpPr>
          <p:nvPr/>
        </p:nvCxnSpPr>
        <p:spPr>
          <a:xfrm rot="16200000" flipH="1">
            <a:off x="70909" y="1920876"/>
            <a:ext cx="1090084" cy="152400"/>
          </a:xfrm>
          <a:prstGeom prst="bentConnector2">
            <a:avLst/>
          </a:prstGeom>
          <a:ln>
            <a:noFil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83118" y="918633"/>
            <a:ext cx="349249" cy="425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400"/>
          </a:p>
        </p:txBody>
      </p:sp>
      <p:cxnSp>
        <p:nvCxnSpPr>
          <p:cNvPr id="20" name="Connecteur en angle 19"/>
          <p:cNvCxnSpPr>
            <a:stCxn id="19" idx="2"/>
            <a:endCxn id="11" idx="1"/>
          </p:cNvCxnSpPr>
          <p:nvPr/>
        </p:nvCxnSpPr>
        <p:spPr>
          <a:xfrm rot="16200000" flipH="1">
            <a:off x="-849841" y="2750609"/>
            <a:ext cx="2948516" cy="135467"/>
          </a:xfrm>
          <a:prstGeom prst="bentConnector2">
            <a:avLst/>
          </a:prstGeom>
          <a:ln>
            <a:solidFill>
              <a:srgbClr val="29354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/>
          <p:cNvCxnSpPr>
            <a:stCxn id="19" idx="2"/>
            <a:endCxn id="9" idx="1"/>
          </p:cNvCxnSpPr>
          <p:nvPr/>
        </p:nvCxnSpPr>
        <p:spPr>
          <a:xfrm rot="16200000" flipH="1">
            <a:off x="-1569507" y="3470276"/>
            <a:ext cx="4387849" cy="135467"/>
          </a:xfrm>
          <a:prstGeom prst="bentConnector2">
            <a:avLst/>
          </a:prstGeom>
          <a:ln>
            <a:solidFill>
              <a:srgbClr val="29354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2"/>
            <a:endCxn id="10" idx="3"/>
          </p:cNvCxnSpPr>
          <p:nvPr/>
        </p:nvCxnSpPr>
        <p:spPr>
          <a:xfrm rot="16200000" flipH="1">
            <a:off x="25401" y="1875368"/>
            <a:ext cx="1198033" cy="135467"/>
          </a:xfrm>
          <a:prstGeom prst="bentConnector2">
            <a:avLst/>
          </a:prstGeom>
          <a:ln>
            <a:solidFill>
              <a:srgbClr val="29354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5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0049933" y="666751"/>
            <a:ext cx="1534584" cy="599016"/>
          </a:xfrm>
          <a:prstGeom prst="homePlate">
            <a:avLst>
              <a:gd name="adj" fmla="val 19083"/>
            </a:avLst>
          </a:prstGeom>
          <a:solidFill>
            <a:srgbClr val="9CB5CE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8000" tIns="0" rIns="48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EDM05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b="1" dirty="0">
                <a:solidFill>
                  <a:srgbClr val="000000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Assurer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la transparence pour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 parties prenantes</a:t>
            </a:r>
          </a:p>
        </p:txBody>
      </p:sp>
      <p:sp>
        <p:nvSpPr>
          <p:cNvPr id="24" name="Rectangle 5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330701" y="666751"/>
            <a:ext cx="1536700" cy="599016"/>
          </a:xfrm>
          <a:prstGeom prst="homePlate">
            <a:avLst>
              <a:gd name="adj" fmla="val 19083"/>
            </a:avLst>
          </a:prstGeom>
          <a:solidFill>
            <a:srgbClr val="9CB5CE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8000" tIns="0" rIns="48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EDM02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b="1" dirty="0">
                <a:solidFill>
                  <a:srgbClr val="000000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Assurer l’optimisation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de la valeur</a:t>
            </a:r>
            <a:endParaRPr lang="fr-FR" sz="1067" b="1" dirty="0">
              <a:solidFill>
                <a:srgbClr val="000000"/>
              </a:solidFill>
            </a:endParaRPr>
          </a:p>
        </p:txBody>
      </p:sp>
      <p:sp>
        <p:nvSpPr>
          <p:cNvPr id="25" name="Rectangle 5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324600" y="666751"/>
            <a:ext cx="1534584" cy="599016"/>
          </a:xfrm>
          <a:prstGeom prst="homePlate">
            <a:avLst>
              <a:gd name="adj" fmla="val 19083"/>
            </a:avLst>
          </a:prstGeom>
          <a:solidFill>
            <a:srgbClr val="9CB5CE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8000" tIns="0" rIns="48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EDM03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b="1" dirty="0">
                <a:solidFill>
                  <a:srgbClr val="000000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Assurer l’optimisation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du risque </a:t>
            </a:r>
          </a:p>
        </p:txBody>
      </p:sp>
      <p:sp>
        <p:nvSpPr>
          <p:cNvPr id="26" name="Rectangle 5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212667" y="666751"/>
            <a:ext cx="1534584" cy="599016"/>
          </a:xfrm>
          <a:prstGeom prst="homePlate">
            <a:avLst>
              <a:gd name="adj" fmla="val 19083"/>
            </a:avLst>
          </a:prstGeom>
          <a:solidFill>
            <a:srgbClr val="9CB5CE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8000" tIns="0" rIns="48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EDM04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b="1" dirty="0">
                <a:solidFill>
                  <a:srgbClr val="000000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Assurer l’optimisation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des ressources </a:t>
            </a:r>
          </a:p>
        </p:txBody>
      </p:sp>
      <p:sp>
        <p:nvSpPr>
          <p:cNvPr id="27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37451" y="3589868"/>
            <a:ext cx="1174749" cy="624417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BAI06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les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changements</a:t>
            </a:r>
          </a:p>
        </p:txBody>
      </p:sp>
      <p:sp>
        <p:nvSpPr>
          <p:cNvPr id="28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6301317" y="3589868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BAI05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la facilitation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du changement organisationnel</a:t>
            </a:r>
          </a:p>
        </p:txBody>
      </p:sp>
      <p:sp>
        <p:nvSpPr>
          <p:cNvPr id="29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63067" y="3585634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BAI04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la disponibilité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&amp; la capacité</a:t>
            </a:r>
          </a:p>
        </p:txBody>
      </p:sp>
      <p:sp>
        <p:nvSpPr>
          <p:cNvPr id="30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839634" y="3596217"/>
            <a:ext cx="1174751" cy="624416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24000" rIns="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BAI03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33" dirty="0">
                <a:solidFill>
                  <a:prstClr val="black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Gérer</a:t>
            </a:r>
            <a:r>
              <a:rPr lang="fr-FR" sz="800" dirty="0">
                <a:solidFill>
                  <a:prstClr val="black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l’identification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&amp; la construction des solutions  </a:t>
            </a:r>
          </a:p>
        </p:txBody>
      </p:sp>
      <p:sp>
        <p:nvSpPr>
          <p:cNvPr id="31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605617" y="3594101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BAI02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la définition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des exigences</a:t>
            </a:r>
          </a:p>
        </p:txBody>
      </p:sp>
      <p:sp>
        <p:nvSpPr>
          <p:cNvPr id="32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373717" y="3600451"/>
            <a:ext cx="1176867" cy="624416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BAI01</a:t>
            </a:r>
            <a:r>
              <a:rPr lang="fr-FR" sz="1067" b="1" dirty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 programmes &amp; les projets</a:t>
            </a:r>
          </a:p>
        </p:txBody>
      </p:sp>
      <p:sp>
        <p:nvSpPr>
          <p:cNvPr id="33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839634" y="4332818"/>
            <a:ext cx="1174751" cy="622300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configurations</a:t>
            </a:r>
            <a:endParaRPr lang="fr-FR" sz="1067" b="1" dirty="0">
              <a:solidFill>
                <a:srgbClr val="000000"/>
              </a:solidFill>
            </a:endParaRPr>
          </a:p>
        </p:txBody>
      </p:sp>
      <p:sp>
        <p:nvSpPr>
          <p:cNvPr id="34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601384" y="4334934"/>
            <a:ext cx="1176867" cy="622300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BAI09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actifs</a:t>
            </a:r>
          </a:p>
        </p:txBody>
      </p:sp>
      <p:sp>
        <p:nvSpPr>
          <p:cNvPr id="35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373717" y="4337051"/>
            <a:ext cx="1176867" cy="622300"/>
          </a:xfrm>
          <a:prstGeom prst="homePlate">
            <a:avLst>
              <a:gd name="adj" fmla="val 8975"/>
            </a:avLst>
          </a:prstGeom>
          <a:solidFill>
            <a:srgbClr val="C79582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BAI08</a:t>
            </a:r>
            <a:r>
              <a:rPr lang="fr-FR" sz="1067" b="1" dirty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la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connaissance </a:t>
            </a:r>
            <a:endParaRPr lang="fr-FR" sz="1067" b="1" dirty="0">
              <a:solidFill>
                <a:srgbClr val="000000"/>
              </a:solidFill>
            </a:endParaRPr>
          </a:p>
        </p:txBody>
      </p:sp>
      <p:sp>
        <p:nvSpPr>
          <p:cNvPr id="36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52267" y="2599267"/>
            <a:ext cx="1176867" cy="622300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APO13</a:t>
            </a:r>
            <a:r>
              <a:rPr lang="fr-FR" sz="1067" b="1" dirty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la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sécurité</a:t>
            </a:r>
          </a:p>
        </p:txBody>
      </p:sp>
      <p:sp>
        <p:nvSpPr>
          <p:cNvPr id="37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6322484" y="2599267"/>
            <a:ext cx="1174749" cy="622300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APO12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risques </a:t>
            </a:r>
          </a:p>
        </p:txBody>
      </p:sp>
      <p:sp>
        <p:nvSpPr>
          <p:cNvPr id="38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2118" y="2603501"/>
            <a:ext cx="1174749" cy="622300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APO11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la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qualité</a:t>
            </a:r>
          </a:p>
        </p:txBody>
      </p:sp>
      <p:sp>
        <p:nvSpPr>
          <p:cNvPr id="39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852333" y="2603501"/>
            <a:ext cx="1176867" cy="622300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APO10</a:t>
            </a:r>
            <a:r>
              <a:rPr lang="fr-FR" sz="1067" b="1" dirty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les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fournisseurs</a:t>
            </a:r>
          </a:p>
        </p:txBody>
      </p:sp>
      <p:sp>
        <p:nvSpPr>
          <p:cNvPr id="40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626784" y="2611967"/>
            <a:ext cx="1176867" cy="622300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APO09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les accords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de service </a:t>
            </a:r>
            <a:endParaRPr lang="fr-FR" sz="1067" b="1" dirty="0">
              <a:solidFill>
                <a:srgbClr val="000000"/>
              </a:solidFill>
            </a:endParaRPr>
          </a:p>
        </p:txBody>
      </p:sp>
      <p:sp>
        <p:nvSpPr>
          <p:cNvPr id="41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384300" y="2603501"/>
            <a:ext cx="1176867" cy="622300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APO08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relations</a:t>
            </a:r>
          </a:p>
        </p:txBody>
      </p:sp>
      <p:sp>
        <p:nvSpPr>
          <p:cNvPr id="42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380067" y="1871134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APO01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Définir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 cadre de gestion de l’IT</a:t>
            </a:r>
          </a:p>
        </p:txBody>
      </p:sp>
      <p:sp>
        <p:nvSpPr>
          <p:cNvPr id="43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626784" y="1864784"/>
            <a:ext cx="1176867" cy="624416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APO02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Définir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la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stratégie </a:t>
            </a:r>
          </a:p>
        </p:txBody>
      </p:sp>
      <p:sp>
        <p:nvSpPr>
          <p:cNvPr id="44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850217" y="1866901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APO03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l’architecture d’entreprise</a:t>
            </a:r>
          </a:p>
        </p:txBody>
      </p:sp>
      <p:sp>
        <p:nvSpPr>
          <p:cNvPr id="45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2118" y="1871134"/>
            <a:ext cx="1174749" cy="624417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APO04</a:t>
            </a:r>
          </a:p>
          <a:p>
            <a:pPr algn="ctr" eaLnBrk="1" hangingPunct="1">
              <a:lnSpc>
                <a:spcPct val="80000"/>
              </a:lnSpc>
              <a:defRPr/>
            </a:pPr>
            <a:r>
              <a:rPr lang="fr-FR" sz="1067" b="1" dirty="0">
                <a:solidFill>
                  <a:srgbClr val="000000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 eaLnBrk="1" hangingPunct="1">
              <a:lnSpc>
                <a:spcPct val="80000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l’innovation</a:t>
            </a:r>
          </a:p>
          <a:p>
            <a:pPr algn="ctr" eaLnBrk="1" hangingPunct="1">
              <a:lnSpc>
                <a:spcPct val="80000"/>
              </a:lnSpc>
              <a:defRPr/>
            </a:pPr>
            <a:endParaRPr lang="fr-FR" sz="1067" dirty="0">
              <a:solidFill>
                <a:prstClr val="black"/>
              </a:solidFill>
            </a:endParaRPr>
          </a:p>
        </p:txBody>
      </p:sp>
      <p:sp>
        <p:nvSpPr>
          <p:cNvPr id="46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6322484" y="1871134"/>
            <a:ext cx="1174749" cy="624417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APO05</a:t>
            </a:r>
            <a:r>
              <a:rPr lang="fr-FR" sz="1067" b="1" dirty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portefeuille </a:t>
            </a:r>
          </a:p>
        </p:txBody>
      </p:sp>
      <p:sp>
        <p:nvSpPr>
          <p:cNvPr id="47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52267" y="1871134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APO06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 budgets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&amp; les coûts</a:t>
            </a:r>
          </a:p>
        </p:txBody>
      </p:sp>
      <p:sp>
        <p:nvSpPr>
          <p:cNvPr id="48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8805333" y="1864784"/>
            <a:ext cx="1176867" cy="624416"/>
          </a:xfrm>
          <a:prstGeom prst="homePlate">
            <a:avLst>
              <a:gd name="adj" fmla="val 8975"/>
            </a:avLst>
          </a:prstGeom>
          <a:solidFill>
            <a:srgbClr val="CCCCFF"/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srgbClr val="000000"/>
                </a:solidFill>
              </a:rPr>
              <a:t>APO07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 ressources humaines</a:t>
            </a:r>
          </a:p>
        </p:txBody>
      </p:sp>
      <p:sp>
        <p:nvSpPr>
          <p:cNvPr id="49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545917" y="5397501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BBD7BB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24000" rIns="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DSS06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les contrôles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des</a:t>
            </a:r>
            <a:r>
              <a:rPr lang="fr-FR" sz="533" dirty="0">
                <a:solidFill>
                  <a:prstClr val="black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processus métier </a:t>
            </a:r>
            <a:endParaRPr lang="fr-FR" sz="1067" b="1" dirty="0">
              <a:solidFill>
                <a:srgbClr val="000000"/>
              </a:solidFill>
            </a:endParaRPr>
          </a:p>
        </p:txBody>
      </p:sp>
      <p:sp>
        <p:nvSpPr>
          <p:cNvPr id="50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6301317" y="5384801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BBD7BB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DSS05</a:t>
            </a:r>
            <a:r>
              <a:rPr lang="fr-FR" sz="1067" b="1" dirty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la sécurité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des services </a:t>
            </a:r>
          </a:p>
        </p:txBody>
      </p:sp>
      <p:sp>
        <p:nvSpPr>
          <p:cNvPr id="51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086351" y="5384801"/>
            <a:ext cx="1174749" cy="624417"/>
          </a:xfrm>
          <a:prstGeom prst="homePlate">
            <a:avLst>
              <a:gd name="adj" fmla="val 8975"/>
            </a:avLst>
          </a:prstGeom>
          <a:solidFill>
            <a:srgbClr val="BBD7BB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endParaRPr lang="fr-FR" sz="1067" b="1" dirty="0">
              <a:solidFill>
                <a:srgbClr val="000000"/>
              </a:solidFill>
            </a:endParaRPr>
          </a:p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DSS04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la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continuité</a:t>
            </a:r>
            <a:endParaRPr lang="fr-FR" sz="1067" b="1" dirty="0">
              <a:solidFill>
                <a:srgbClr val="000000"/>
              </a:solidFill>
            </a:endParaRPr>
          </a:p>
          <a:p>
            <a:pPr algn="ctr">
              <a:lnSpc>
                <a:spcPts val="933"/>
              </a:lnSpc>
              <a:defRPr/>
            </a:pPr>
            <a:endParaRPr lang="fr-FR" sz="1067" dirty="0">
              <a:solidFill>
                <a:prstClr val="black"/>
              </a:solidFill>
            </a:endParaRPr>
          </a:p>
        </p:txBody>
      </p:sp>
      <p:sp>
        <p:nvSpPr>
          <p:cNvPr id="52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852333" y="5393268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BBD7BB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endParaRPr lang="fr-FR" sz="1067" b="1" dirty="0">
              <a:solidFill>
                <a:srgbClr val="000000"/>
              </a:solidFill>
            </a:endParaRPr>
          </a:p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DSS03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 problèmes</a:t>
            </a:r>
            <a:endParaRPr lang="fr-FR" sz="1067" b="1" dirty="0">
              <a:solidFill>
                <a:srgbClr val="000000"/>
              </a:solidFill>
            </a:endParaRPr>
          </a:p>
          <a:p>
            <a:pPr algn="ctr">
              <a:lnSpc>
                <a:spcPts val="933"/>
              </a:lnSpc>
              <a:defRPr/>
            </a:pPr>
            <a:endParaRPr lang="fr-FR" sz="1067" dirty="0">
              <a:solidFill>
                <a:prstClr val="black"/>
              </a:solidFill>
            </a:endParaRPr>
          </a:p>
        </p:txBody>
      </p:sp>
      <p:sp>
        <p:nvSpPr>
          <p:cNvPr id="53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624667" y="5393268"/>
            <a:ext cx="1176867" cy="624417"/>
          </a:xfrm>
          <a:prstGeom prst="homePlate">
            <a:avLst>
              <a:gd name="adj" fmla="val 8975"/>
            </a:avLst>
          </a:prstGeom>
          <a:solidFill>
            <a:srgbClr val="BBD7BB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endParaRPr lang="fr-FR" sz="1067" b="1" dirty="0">
              <a:solidFill>
                <a:srgbClr val="000000"/>
              </a:solidFill>
            </a:endParaRPr>
          </a:p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DDS02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les requêtes de service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&amp; les incidents </a:t>
            </a:r>
          </a:p>
          <a:p>
            <a:pPr algn="ctr">
              <a:lnSpc>
                <a:spcPts val="933"/>
              </a:lnSpc>
              <a:defRPr/>
            </a:pPr>
            <a:endParaRPr lang="fr-FR" sz="1067" b="1" dirty="0">
              <a:solidFill>
                <a:srgbClr val="000000"/>
              </a:solidFill>
            </a:endParaRPr>
          </a:p>
        </p:txBody>
      </p:sp>
      <p:sp>
        <p:nvSpPr>
          <p:cNvPr id="54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386417" y="5386917"/>
            <a:ext cx="1176867" cy="624416"/>
          </a:xfrm>
          <a:prstGeom prst="homePlate">
            <a:avLst>
              <a:gd name="adj" fmla="val 8975"/>
            </a:avLst>
          </a:prstGeom>
          <a:solidFill>
            <a:srgbClr val="BBD7BB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4000" tIns="24000" rIns="24000" bIns="0" anchor="ctr"/>
          <a:lstStyle/>
          <a:p>
            <a:pPr algn="ctr">
              <a:lnSpc>
                <a:spcPts val="933"/>
              </a:lnSpc>
              <a:defRPr/>
            </a:pPr>
            <a:endParaRPr lang="fr-FR" sz="1067" b="1" dirty="0">
              <a:solidFill>
                <a:srgbClr val="000000"/>
              </a:solidFill>
            </a:endParaRPr>
          </a:p>
          <a:p>
            <a:pPr algn="ctr">
              <a:lnSpc>
                <a:spcPts val="933"/>
              </a:lnSpc>
              <a:defRPr/>
            </a:pPr>
            <a:r>
              <a:rPr lang="fr-FR" sz="1333" b="1" dirty="0">
                <a:solidFill>
                  <a:srgbClr val="000000"/>
                </a:solidFill>
              </a:rPr>
              <a:t>DSS01</a:t>
            </a:r>
            <a:r>
              <a:rPr lang="fr-FR" sz="1067" b="1" dirty="0">
                <a:solidFill>
                  <a:srgbClr val="000000"/>
                </a:solidFill>
              </a:rPr>
              <a:t>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Gérer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les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opérations </a:t>
            </a:r>
            <a:endParaRPr lang="fr-FR" sz="400" b="1" dirty="0">
              <a:solidFill>
                <a:srgbClr val="000000"/>
              </a:solidFill>
            </a:endParaRPr>
          </a:p>
          <a:p>
            <a:pPr algn="ctr">
              <a:lnSpc>
                <a:spcPts val="933"/>
              </a:lnSpc>
              <a:defRPr/>
            </a:pPr>
            <a:endParaRPr lang="fr-FR" sz="1067" dirty="0">
              <a:solidFill>
                <a:prstClr val="black"/>
              </a:solidFill>
            </a:endParaRPr>
          </a:p>
        </p:txBody>
      </p:sp>
      <p:sp>
        <p:nvSpPr>
          <p:cNvPr id="55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06618" y="5240867"/>
            <a:ext cx="1174749" cy="622300"/>
          </a:xfrm>
          <a:prstGeom prst="homePlate">
            <a:avLst>
              <a:gd name="adj" fmla="val 8975"/>
            </a:avLst>
          </a:prstGeom>
          <a:solidFill>
            <a:srgbClr val="EAD496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24000" rIns="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prstClr val="black"/>
                </a:solidFill>
              </a:rPr>
              <a:t>MEA03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Surveiller &amp; évaluer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la</a:t>
            </a:r>
            <a:r>
              <a:rPr lang="fr-FR" sz="800" dirty="0">
                <a:solidFill>
                  <a:prstClr val="black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conformité </a:t>
            </a:r>
            <a:r>
              <a:rPr lang="fr-FR" sz="933" dirty="0">
                <a:solidFill>
                  <a:prstClr val="black"/>
                </a:solidFill>
              </a:rPr>
              <a:t>avec</a:t>
            </a:r>
            <a:r>
              <a:rPr lang="fr-FR" sz="667" dirty="0">
                <a:solidFill>
                  <a:prstClr val="black"/>
                </a:solidFill>
              </a:rPr>
              <a:t> </a:t>
            </a:r>
            <a:r>
              <a:rPr lang="fr-FR" sz="933" dirty="0">
                <a:solidFill>
                  <a:prstClr val="black"/>
                </a:solidFill>
              </a:rPr>
              <a:t>les</a:t>
            </a:r>
            <a:r>
              <a:rPr lang="fr-FR" sz="800" dirty="0">
                <a:solidFill>
                  <a:prstClr val="black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exigences externes</a:t>
            </a:r>
            <a:endParaRPr lang="fr-FR" sz="533" b="1" dirty="0">
              <a:solidFill>
                <a:prstClr val="black"/>
              </a:solidFill>
            </a:endParaRPr>
          </a:p>
        </p:txBody>
      </p:sp>
      <p:sp>
        <p:nvSpPr>
          <p:cNvPr id="56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06618" y="3680885"/>
            <a:ext cx="1174749" cy="622300"/>
          </a:xfrm>
          <a:prstGeom prst="homePlate">
            <a:avLst>
              <a:gd name="adj" fmla="val 8975"/>
            </a:avLst>
          </a:prstGeom>
          <a:solidFill>
            <a:srgbClr val="EAD496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24000" rIns="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prstClr val="black"/>
                </a:solidFill>
              </a:rPr>
              <a:t>MEA02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b="1" dirty="0">
                <a:solidFill>
                  <a:prstClr val="black"/>
                </a:solidFill>
              </a:rPr>
              <a:t> </a:t>
            </a:r>
            <a:r>
              <a:rPr lang="fr-FR" sz="1067" dirty="0">
                <a:solidFill>
                  <a:prstClr val="black"/>
                </a:solidFill>
              </a:rPr>
              <a:t>Surveiller &amp; évaluer 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le système de contrôle interne </a:t>
            </a:r>
            <a:endParaRPr lang="fr-FR" sz="1067" b="1" dirty="0">
              <a:solidFill>
                <a:prstClr val="black"/>
              </a:solidFill>
            </a:endParaRPr>
          </a:p>
        </p:txBody>
      </p:sp>
      <p:sp>
        <p:nvSpPr>
          <p:cNvPr id="57" name="Rectangle 8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0606618" y="2097618"/>
            <a:ext cx="1174749" cy="622300"/>
          </a:xfrm>
          <a:prstGeom prst="homePlate">
            <a:avLst>
              <a:gd name="adj" fmla="val 8975"/>
            </a:avLst>
          </a:prstGeom>
          <a:solidFill>
            <a:srgbClr val="EAD496">
              <a:tint val="66000"/>
              <a:satMod val="160000"/>
            </a:srgbClr>
          </a:soli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24000" rIns="0" bIns="0" anchor="ctr"/>
          <a:lstStyle/>
          <a:p>
            <a:pPr algn="ctr" eaLnBrk="1" hangingPunct="1">
              <a:defRPr/>
            </a:pPr>
            <a:r>
              <a:rPr lang="fr-FR" sz="1333" b="1" dirty="0">
                <a:solidFill>
                  <a:prstClr val="black"/>
                </a:solidFill>
              </a:rPr>
              <a:t>MEA01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Surveiller &amp; évaluer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la performance </a:t>
            </a:r>
          </a:p>
          <a:p>
            <a:pPr algn="ctr">
              <a:lnSpc>
                <a:spcPts val="933"/>
              </a:lnSpc>
              <a:defRPr/>
            </a:pPr>
            <a:r>
              <a:rPr lang="fr-FR" sz="1067" dirty="0">
                <a:solidFill>
                  <a:prstClr val="black"/>
                </a:solidFill>
              </a:rPr>
              <a:t>&amp; la conformité</a:t>
            </a:r>
          </a:p>
        </p:txBody>
      </p:sp>
      <p:sp>
        <p:nvSpPr>
          <p:cNvPr id="3" name="Rectangle 5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12700" y="12700"/>
            <a:ext cx="12192000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67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18" y="80434"/>
            <a:ext cx="9215967" cy="672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1" y="1"/>
            <a:ext cx="1443567" cy="446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400"/>
          </a:p>
        </p:txBody>
      </p:sp>
      <p:sp>
        <p:nvSpPr>
          <p:cNvPr id="4" name="Rectangle 3"/>
          <p:cNvSpPr/>
          <p:nvPr/>
        </p:nvSpPr>
        <p:spPr>
          <a:xfrm>
            <a:off x="1665818" y="203201"/>
            <a:ext cx="590549" cy="243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400"/>
          </a:p>
        </p:txBody>
      </p:sp>
      <p:sp>
        <p:nvSpPr>
          <p:cNvPr id="5" name="Rectangle 4"/>
          <p:cNvSpPr/>
          <p:nvPr/>
        </p:nvSpPr>
        <p:spPr>
          <a:xfrm flipV="1">
            <a:off x="865718" y="6642101"/>
            <a:ext cx="1441449" cy="201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400"/>
          </a:p>
        </p:txBody>
      </p:sp>
      <p:sp>
        <p:nvSpPr>
          <p:cNvPr id="6" name="Rectangle 5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19050" y="0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0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18" y="0"/>
            <a:ext cx="9647767" cy="684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19050" y="0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28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867"/>
            <a:ext cx="11997267" cy="668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e 13"/>
          <p:cNvGrpSpPr/>
          <p:nvPr/>
        </p:nvGrpSpPr>
        <p:grpSpPr>
          <a:xfrm>
            <a:off x="569053" y="5946009"/>
            <a:ext cx="432000" cy="404643"/>
            <a:chOff x="3749380" y="3529564"/>
            <a:chExt cx="324000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 à coins arrondis 14"/>
            <p:cNvSpPr/>
            <p:nvPr/>
          </p:nvSpPr>
          <p:spPr>
            <a:xfrm>
              <a:off x="3749380" y="367727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6" name="Ellipse 25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7" name="Connecteur droit 26"/>
            <p:cNvCxnSpPr>
              <a:stCxn id="26" idx="0"/>
              <a:endCxn id="15" idx="0"/>
            </p:cNvCxnSpPr>
            <p:nvPr/>
          </p:nvCxnSpPr>
          <p:spPr>
            <a:xfrm flipH="1">
              <a:off x="3911380" y="3529564"/>
              <a:ext cx="2726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188" name="Groupe 1"/>
          <p:cNvGrpSpPr>
            <a:grpSpLocks/>
          </p:cNvGrpSpPr>
          <p:nvPr/>
        </p:nvGrpSpPr>
        <p:grpSpPr bwMode="auto">
          <a:xfrm>
            <a:off x="2222501" y="954618"/>
            <a:ext cx="7482417" cy="537633"/>
            <a:chOff x="1667200" y="715802"/>
            <a:chExt cx="5610910" cy="403415"/>
          </a:xfrm>
        </p:grpSpPr>
        <p:grpSp>
          <p:nvGrpSpPr>
            <p:cNvPr id="60" name="Groupe 59"/>
            <p:cNvGrpSpPr/>
            <p:nvPr/>
          </p:nvGrpSpPr>
          <p:grpSpPr>
            <a:xfrm>
              <a:off x="1667200" y="727574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Rectangle à coins arrondis 60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63" name="Connecteur droit 62"/>
              <p:cNvCxnSpPr>
                <a:stCxn id="62" idx="0"/>
                <a:endCxn id="61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e 63"/>
            <p:cNvGrpSpPr/>
            <p:nvPr/>
          </p:nvGrpSpPr>
          <p:grpSpPr>
            <a:xfrm>
              <a:off x="2069728" y="732583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Rectangle à coins arrondis 64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67" name="Connecteur droit 66"/>
              <p:cNvCxnSpPr>
                <a:stCxn id="66" idx="0"/>
                <a:endCxn id="65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2632401" y="732265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à coins arrondis 68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71" name="Connecteur droit 70"/>
              <p:cNvCxnSpPr>
                <a:stCxn id="70" idx="0"/>
                <a:endCxn id="69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e 71"/>
            <p:cNvGrpSpPr/>
            <p:nvPr/>
          </p:nvGrpSpPr>
          <p:grpSpPr>
            <a:xfrm>
              <a:off x="3034929" y="729959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Rectangle à coins arrondis 72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75" name="Connecteur droit 74"/>
              <p:cNvCxnSpPr>
                <a:stCxn id="74" idx="0"/>
                <a:endCxn id="73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/>
            <p:cNvGrpSpPr/>
            <p:nvPr/>
          </p:nvGrpSpPr>
          <p:grpSpPr>
            <a:xfrm>
              <a:off x="3666148" y="722565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à coins arrondis 46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49" name="Connecteur droit 48"/>
              <p:cNvCxnSpPr>
                <a:stCxn id="48" idx="0"/>
                <a:endCxn id="47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e 49"/>
            <p:cNvGrpSpPr/>
            <p:nvPr/>
          </p:nvGrpSpPr>
          <p:grpSpPr>
            <a:xfrm>
              <a:off x="4068676" y="727574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Rectangle à coins arrondis 50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53" name="Connecteur droit 52"/>
              <p:cNvCxnSpPr>
                <a:stCxn id="52" idx="0"/>
                <a:endCxn id="51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e 53"/>
            <p:cNvGrpSpPr/>
            <p:nvPr/>
          </p:nvGrpSpPr>
          <p:grpSpPr>
            <a:xfrm>
              <a:off x="4716421" y="732826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Rectangle à coins arrondis 54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57" name="Connecteur droit 56"/>
              <p:cNvCxnSpPr>
                <a:stCxn id="56" idx="0"/>
                <a:endCxn id="55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e 57"/>
            <p:cNvGrpSpPr/>
            <p:nvPr/>
          </p:nvGrpSpPr>
          <p:grpSpPr>
            <a:xfrm>
              <a:off x="5148209" y="737835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Rectangle à coins arrondis 58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77" name="Connecteur droit 76"/>
              <p:cNvCxnSpPr>
                <a:stCxn id="76" idx="0"/>
                <a:endCxn id="59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e 77"/>
            <p:cNvGrpSpPr/>
            <p:nvPr/>
          </p:nvGrpSpPr>
          <p:grpSpPr>
            <a:xfrm>
              <a:off x="5993114" y="726863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Rectangle à coins arrondis 78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81" name="Connecteur droit 80"/>
              <p:cNvCxnSpPr>
                <a:stCxn id="80" idx="0"/>
                <a:endCxn id="79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e 81"/>
            <p:cNvGrpSpPr/>
            <p:nvPr/>
          </p:nvGrpSpPr>
          <p:grpSpPr>
            <a:xfrm>
              <a:off x="6954110" y="715802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Rectangle à coins arrondis 82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85" name="Connecteur droit 84"/>
              <p:cNvCxnSpPr>
                <a:stCxn id="84" idx="0"/>
                <a:endCxn id="83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189" name="Groupe 85"/>
          <p:cNvGrpSpPr>
            <a:grpSpLocks/>
          </p:cNvGrpSpPr>
          <p:nvPr/>
        </p:nvGrpSpPr>
        <p:grpSpPr bwMode="auto">
          <a:xfrm>
            <a:off x="2120901" y="2224618"/>
            <a:ext cx="7482417" cy="537633"/>
            <a:chOff x="1667200" y="715802"/>
            <a:chExt cx="5610910" cy="403415"/>
          </a:xfrm>
        </p:grpSpPr>
        <p:grpSp>
          <p:nvGrpSpPr>
            <p:cNvPr id="87" name="Groupe 86"/>
            <p:cNvGrpSpPr/>
            <p:nvPr/>
          </p:nvGrpSpPr>
          <p:grpSpPr>
            <a:xfrm>
              <a:off x="1667200" y="727574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4" name="Rectangle à coins arrondis 123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26" name="Connecteur droit 125"/>
              <p:cNvCxnSpPr>
                <a:stCxn id="125" idx="0"/>
                <a:endCxn id="124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e 87"/>
            <p:cNvGrpSpPr/>
            <p:nvPr/>
          </p:nvGrpSpPr>
          <p:grpSpPr>
            <a:xfrm>
              <a:off x="2069728" y="732583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Rectangle à coins arrondis 120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23" name="Connecteur droit 122"/>
              <p:cNvCxnSpPr>
                <a:stCxn id="122" idx="0"/>
                <a:endCxn id="121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e 88"/>
            <p:cNvGrpSpPr/>
            <p:nvPr/>
          </p:nvGrpSpPr>
          <p:grpSpPr>
            <a:xfrm>
              <a:off x="2632401" y="732265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Rectangle à coins arrondis 117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20" name="Connecteur droit 119"/>
              <p:cNvCxnSpPr>
                <a:stCxn id="119" idx="0"/>
                <a:endCxn id="118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e 89"/>
            <p:cNvGrpSpPr/>
            <p:nvPr/>
          </p:nvGrpSpPr>
          <p:grpSpPr>
            <a:xfrm>
              <a:off x="3034929" y="729959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Rectangle à coins arrondis 114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17" name="Connecteur droit 116"/>
              <p:cNvCxnSpPr>
                <a:stCxn id="116" idx="0"/>
                <a:endCxn id="115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e 90"/>
            <p:cNvGrpSpPr/>
            <p:nvPr/>
          </p:nvGrpSpPr>
          <p:grpSpPr>
            <a:xfrm>
              <a:off x="3666148" y="722565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2" name="Rectangle à coins arrondis 111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14" name="Connecteur droit 113"/>
              <p:cNvCxnSpPr>
                <a:stCxn id="113" idx="0"/>
                <a:endCxn id="112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e 91"/>
            <p:cNvGrpSpPr/>
            <p:nvPr/>
          </p:nvGrpSpPr>
          <p:grpSpPr>
            <a:xfrm>
              <a:off x="4068676" y="727574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Rectangle à coins arrondis 108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11" name="Connecteur droit 110"/>
              <p:cNvCxnSpPr>
                <a:stCxn id="110" idx="0"/>
                <a:endCxn id="109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e 92"/>
            <p:cNvGrpSpPr/>
            <p:nvPr/>
          </p:nvGrpSpPr>
          <p:grpSpPr>
            <a:xfrm>
              <a:off x="4716421" y="732826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6" name="Rectangle à coins arrondis 105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08" name="Connecteur droit 107"/>
              <p:cNvCxnSpPr>
                <a:stCxn id="107" idx="0"/>
                <a:endCxn id="106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e 93"/>
            <p:cNvGrpSpPr/>
            <p:nvPr/>
          </p:nvGrpSpPr>
          <p:grpSpPr>
            <a:xfrm>
              <a:off x="5148209" y="737835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3" name="Rectangle à coins arrondis 102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05" name="Connecteur droit 104"/>
              <p:cNvCxnSpPr>
                <a:stCxn id="104" idx="0"/>
                <a:endCxn id="103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e 94"/>
            <p:cNvGrpSpPr/>
            <p:nvPr/>
          </p:nvGrpSpPr>
          <p:grpSpPr>
            <a:xfrm>
              <a:off x="5993114" y="726863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Rectangle à coins arrondis 99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02" name="Connecteur droit 101"/>
              <p:cNvCxnSpPr>
                <a:stCxn id="101" idx="0"/>
                <a:endCxn id="100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e 95"/>
            <p:cNvGrpSpPr/>
            <p:nvPr/>
          </p:nvGrpSpPr>
          <p:grpSpPr>
            <a:xfrm>
              <a:off x="6954110" y="715802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7" name="Rectangle à coins arrondis 96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99" name="Connecteur droit 98"/>
              <p:cNvCxnSpPr>
                <a:stCxn id="98" idx="0"/>
                <a:endCxn id="97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8" name="Groupe 127"/>
          <p:cNvGrpSpPr/>
          <p:nvPr/>
        </p:nvGrpSpPr>
        <p:grpSpPr>
          <a:xfrm>
            <a:off x="2095933" y="2914352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5" name="Rectangle à coins arrondis 164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66" name="Ellipse 165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67" name="Connecteur droit 166"/>
            <p:cNvCxnSpPr>
              <a:stCxn id="166" idx="0"/>
              <a:endCxn id="165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e 128"/>
          <p:cNvGrpSpPr/>
          <p:nvPr/>
        </p:nvGrpSpPr>
        <p:grpSpPr>
          <a:xfrm>
            <a:off x="2632637" y="2921031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2" name="Rectangle à coins arrondis 161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63" name="Ellipse 162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64" name="Connecteur droit 163"/>
            <p:cNvCxnSpPr>
              <a:stCxn id="163" idx="0"/>
              <a:endCxn id="162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e 129"/>
          <p:cNvGrpSpPr/>
          <p:nvPr/>
        </p:nvGrpSpPr>
        <p:grpSpPr>
          <a:xfrm>
            <a:off x="3382868" y="2920607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9" name="Rectangle à coins arrondis 158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60" name="Ellipse 159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61" name="Connecteur droit 160"/>
            <p:cNvCxnSpPr>
              <a:stCxn id="160" idx="0"/>
              <a:endCxn id="159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e 130"/>
          <p:cNvGrpSpPr/>
          <p:nvPr/>
        </p:nvGrpSpPr>
        <p:grpSpPr>
          <a:xfrm>
            <a:off x="3919572" y="2917532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6" name="Rectangle à coins arrondis 155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57" name="Ellipse 156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58" name="Connecteur droit 157"/>
            <p:cNvCxnSpPr>
              <a:stCxn id="157" idx="0"/>
              <a:endCxn id="156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e 131"/>
          <p:cNvGrpSpPr/>
          <p:nvPr/>
        </p:nvGrpSpPr>
        <p:grpSpPr>
          <a:xfrm>
            <a:off x="4908984" y="2922452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3" name="Rectangle à coins arrondis 152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54" name="Ellipse 153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55" name="Connecteur droit 154"/>
            <p:cNvCxnSpPr>
              <a:stCxn id="154" idx="0"/>
              <a:endCxn id="153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e 132"/>
          <p:cNvGrpSpPr/>
          <p:nvPr/>
        </p:nvGrpSpPr>
        <p:grpSpPr>
          <a:xfrm>
            <a:off x="5445688" y="2929131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0" name="Rectangle à coins arrondis 149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51" name="Ellipse 150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52" name="Connecteur droit 151"/>
            <p:cNvCxnSpPr>
              <a:stCxn id="151" idx="0"/>
              <a:endCxn id="150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/>
          <p:cNvGrpSpPr/>
          <p:nvPr/>
        </p:nvGrpSpPr>
        <p:grpSpPr>
          <a:xfrm>
            <a:off x="6301959" y="2928744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7" name="Rectangle à coins arrondis 146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48" name="Ellipse 147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49" name="Connecteur droit 148"/>
            <p:cNvCxnSpPr>
              <a:stCxn id="148" idx="0"/>
              <a:endCxn id="147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e 134"/>
          <p:cNvGrpSpPr/>
          <p:nvPr/>
        </p:nvGrpSpPr>
        <p:grpSpPr>
          <a:xfrm>
            <a:off x="6877676" y="2935423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4" name="Rectangle à coins arrondis 143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45" name="Ellipse 144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46" name="Connecteur droit 145"/>
            <p:cNvCxnSpPr>
              <a:stCxn id="145" idx="0"/>
              <a:endCxn id="144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e 135"/>
          <p:cNvGrpSpPr/>
          <p:nvPr/>
        </p:nvGrpSpPr>
        <p:grpSpPr>
          <a:xfrm>
            <a:off x="7885987" y="2906015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1" name="Rectangle à coins arrondis 140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42" name="Ellipse 141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43" name="Connecteur droit 142"/>
            <p:cNvCxnSpPr>
              <a:stCxn id="142" idx="0"/>
              <a:endCxn id="141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/>
          <p:cNvGrpSpPr/>
          <p:nvPr/>
        </p:nvGrpSpPr>
        <p:grpSpPr>
          <a:xfrm>
            <a:off x="9167315" y="2920824"/>
            <a:ext cx="432000" cy="508509"/>
            <a:chOff x="3749380" y="3529564"/>
            <a:chExt cx="324000" cy="381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8" name="Rectangle à coins arrondis 137"/>
            <p:cNvSpPr/>
            <p:nvPr/>
          </p:nvSpPr>
          <p:spPr>
            <a:xfrm>
              <a:off x="3749380" y="3755176"/>
              <a:ext cx="324000" cy="155770"/>
            </a:xfrm>
            <a:prstGeom prst="roundRect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139" name="Ellipse 138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rgbClr val="829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140" name="Connecteur droit 139"/>
            <p:cNvCxnSpPr>
              <a:stCxn id="139" idx="0"/>
              <a:endCxn id="138" idx="0"/>
            </p:cNvCxnSpPr>
            <p:nvPr/>
          </p:nvCxnSpPr>
          <p:spPr>
            <a:xfrm flipH="1">
              <a:off x="3911380" y="3529564"/>
              <a:ext cx="2726" cy="225612"/>
            </a:xfrm>
            <a:prstGeom prst="line">
              <a:avLst/>
            </a:prstGeom>
            <a:ln>
              <a:solidFill>
                <a:srgbClr val="829B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200" name="Groupe 167"/>
          <p:cNvGrpSpPr>
            <a:grpSpLocks/>
          </p:cNvGrpSpPr>
          <p:nvPr/>
        </p:nvGrpSpPr>
        <p:grpSpPr bwMode="auto">
          <a:xfrm>
            <a:off x="5575300" y="4512734"/>
            <a:ext cx="4497917" cy="522817"/>
            <a:chOff x="1667200" y="722565"/>
            <a:chExt cx="3373221" cy="391643"/>
          </a:xfrm>
        </p:grpSpPr>
        <p:grpSp>
          <p:nvGrpSpPr>
            <p:cNvPr id="169" name="Groupe 168"/>
            <p:cNvGrpSpPr/>
            <p:nvPr/>
          </p:nvGrpSpPr>
          <p:grpSpPr>
            <a:xfrm>
              <a:off x="1667200" y="727574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" name="Rectangle à coins arrondis 205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207" name="Ellipse 206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208" name="Connecteur droit 207"/>
              <p:cNvCxnSpPr>
                <a:stCxn id="207" idx="0"/>
                <a:endCxn id="206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e 169"/>
            <p:cNvGrpSpPr/>
            <p:nvPr/>
          </p:nvGrpSpPr>
          <p:grpSpPr>
            <a:xfrm>
              <a:off x="2069728" y="732583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3" name="Rectangle à coins arrondis 202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204" name="Ellipse 203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205" name="Connecteur droit 204"/>
              <p:cNvCxnSpPr>
                <a:stCxn id="204" idx="0"/>
                <a:endCxn id="203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e 170"/>
            <p:cNvGrpSpPr/>
            <p:nvPr/>
          </p:nvGrpSpPr>
          <p:grpSpPr>
            <a:xfrm>
              <a:off x="2632401" y="732265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0" name="Rectangle à coins arrondis 199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201" name="Ellipse 200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202" name="Connecteur droit 201"/>
              <p:cNvCxnSpPr>
                <a:stCxn id="201" idx="0"/>
                <a:endCxn id="200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e 172"/>
            <p:cNvGrpSpPr/>
            <p:nvPr/>
          </p:nvGrpSpPr>
          <p:grpSpPr>
            <a:xfrm>
              <a:off x="3538682" y="722565"/>
              <a:ext cx="324000" cy="381382"/>
              <a:chOff x="3621914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4" name="Rectangle à coins arrondis 193"/>
              <p:cNvSpPr/>
              <p:nvPr/>
            </p:nvSpPr>
            <p:spPr>
              <a:xfrm>
                <a:off x="3621914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95" name="Ellipse 194"/>
              <p:cNvSpPr/>
              <p:nvPr/>
            </p:nvSpPr>
            <p:spPr>
              <a:xfrm>
                <a:off x="3756182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96" name="Connecteur droit 195"/>
              <p:cNvCxnSpPr>
                <a:endCxn id="194" idx="0"/>
              </p:cNvCxnSpPr>
              <p:nvPr/>
            </p:nvCxnSpPr>
            <p:spPr>
              <a:xfrm flipH="1">
                <a:off x="3783914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e 173"/>
            <p:cNvGrpSpPr/>
            <p:nvPr/>
          </p:nvGrpSpPr>
          <p:grpSpPr>
            <a:xfrm>
              <a:off x="4306982" y="727574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1" name="Rectangle à coins arrondis 190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92" name="Ellipse 191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93" name="Connecteur droit 192"/>
              <p:cNvCxnSpPr>
                <a:stCxn id="192" idx="0"/>
                <a:endCxn id="191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e 174"/>
            <p:cNvGrpSpPr/>
            <p:nvPr/>
          </p:nvGrpSpPr>
          <p:grpSpPr>
            <a:xfrm>
              <a:off x="4716421" y="732826"/>
              <a:ext cx="324000" cy="381382"/>
              <a:chOff x="3749380" y="3529564"/>
              <a:chExt cx="324000" cy="3813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8" name="Rectangle à coins arrondis 187"/>
              <p:cNvSpPr/>
              <p:nvPr/>
            </p:nvSpPr>
            <p:spPr>
              <a:xfrm>
                <a:off x="3749380" y="3755176"/>
                <a:ext cx="324000" cy="155770"/>
              </a:xfrm>
              <a:prstGeom prst="roundRect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6000" rIns="0" bIns="144000" anchor="ctr"/>
              <a:lstStyle/>
              <a:p>
                <a:pPr algn="ctr">
                  <a:defRPr/>
                </a:pPr>
                <a:r>
                  <a:rPr lang="fr-FR" sz="1333" b="1" dirty="0">
                    <a:solidFill>
                      <a:schemeClr val="tx1"/>
                    </a:solidFill>
                  </a:rPr>
                  <a:t>Appli</a:t>
                </a:r>
              </a:p>
            </p:txBody>
          </p:sp>
          <p:sp>
            <p:nvSpPr>
              <p:cNvPr id="189" name="Ellipse 188"/>
              <p:cNvSpPr/>
              <p:nvPr/>
            </p:nvSpPr>
            <p:spPr>
              <a:xfrm>
                <a:off x="3878106" y="3529564"/>
                <a:ext cx="72000" cy="72000"/>
              </a:xfrm>
              <a:prstGeom prst="ellipse">
                <a:avLst/>
              </a:prstGeom>
              <a:solidFill>
                <a:srgbClr val="829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 sz="2400"/>
              </a:p>
            </p:txBody>
          </p:sp>
          <p:cxnSp>
            <p:nvCxnSpPr>
              <p:cNvPr id="190" name="Connecteur droit 189"/>
              <p:cNvCxnSpPr>
                <a:stCxn id="189" idx="0"/>
                <a:endCxn id="188" idx="0"/>
              </p:cNvCxnSpPr>
              <p:nvPr/>
            </p:nvCxnSpPr>
            <p:spPr>
              <a:xfrm flipH="1">
                <a:off x="3911380" y="3529564"/>
                <a:ext cx="2726" cy="225612"/>
              </a:xfrm>
              <a:prstGeom prst="line">
                <a:avLst/>
              </a:prstGeom>
              <a:ln>
                <a:solidFill>
                  <a:srgbClr val="829B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e 31"/>
          <p:cNvGrpSpPr/>
          <p:nvPr/>
        </p:nvGrpSpPr>
        <p:grpSpPr>
          <a:xfrm>
            <a:off x="637088" y="871093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 à coins arrondis 32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34" name="Ellipse 33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35" name="Connecteur droit 34"/>
            <p:cNvCxnSpPr>
              <a:stCxn id="34" idx="0"/>
              <a:endCxn id="33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e 208"/>
          <p:cNvGrpSpPr/>
          <p:nvPr/>
        </p:nvGrpSpPr>
        <p:grpSpPr>
          <a:xfrm>
            <a:off x="675923" y="1667851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0" name="Rectangle à coins arrondis 209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11" name="Ellipse 210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12" name="Connecteur droit 211"/>
            <p:cNvCxnSpPr>
              <a:stCxn id="211" idx="0"/>
              <a:endCxn id="210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e 212"/>
          <p:cNvGrpSpPr/>
          <p:nvPr/>
        </p:nvGrpSpPr>
        <p:grpSpPr>
          <a:xfrm>
            <a:off x="339789" y="2554596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4" name="Rectangle à coins arrondis 213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15" name="Ellipse 214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16" name="Connecteur droit 215"/>
            <p:cNvCxnSpPr>
              <a:stCxn id="215" idx="0"/>
              <a:endCxn id="214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e 216"/>
          <p:cNvGrpSpPr/>
          <p:nvPr/>
        </p:nvGrpSpPr>
        <p:grpSpPr>
          <a:xfrm>
            <a:off x="879123" y="2551959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8" name="Rectangle à coins arrondis 217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19" name="Ellipse 218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20" name="Connecteur droit 219"/>
            <p:cNvCxnSpPr>
              <a:stCxn id="219" idx="0"/>
              <a:endCxn id="218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e 220"/>
          <p:cNvGrpSpPr/>
          <p:nvPr/>
        </p:nvGrpSpPr>
        <p:grpSpPr>
          <a:xfrm>
            <a:off x="365389" y="3363437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2" name="Rectangle à coins arrondis 221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23" name="Ellipse 222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24" name="Connecteur droit 223"/>
            <p:cNvCxnSpPr>
              <a:stCxn id="223" idx="0"/>
              <a:endCxn id="222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e 224"/>
          <p:cNvGrpSpPr/>
          <p:nvPr/>
        </p:nvGrpSpPr>
        <p:grpSpPr>
          <a:xfrm>
            <a:off x="904723" y="3360800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6" name="Rectangle à coins arrondis 225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27" name="Ellipse 226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28" name="Connecteur droit 227"/>
            <p:cNvCxnSpPr>
              <a:stCxn id="227" idx="0"/>
              <a:endCxn id="226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e 228"/>
          <p:cNvGrpSpPr/>
          <p:nvPr/>
        </p:nvGrpSpPr>
        <p:grpSpPr>
          <a:xfrm>
            <a:off x="11044055" y="736416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0" name="Rectangle à coins arrondis 229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31" name="Ellipse 230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32" name="Connecteur droit 231"/>
            <p:cNvCxnSpPr>
              <a:stCxn id="231" idx="0"/>
              <a:endCxn id="230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e 232"/>
          <p:cNvGrpSpPr/>
          <p:nvPr/>
        </p:nvGrpSpPr>
        <p:grpSpPr>
          <a:xfrm>
            <a:off x="11082889" y="1458144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4" name="Rectangle à coins arrondis 233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35" name="Ellipse 234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36" name="Connecteur droit 235"/>
            <p:cNvCxnSpPr>
              <a:stCxn id="235" idx="0"/>
              <a:endCxn id="234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e 236"/>
          <p:cNvGrpSpPr/>
          <p:nvPr/>
        </p:nvGrpSpPr>
        <p:grpSpPr>
          <a:xfrm>
            <a:off x="10746756" y="2288617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8" name="Rectangle à coins arrondis 237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39" name="Ellipse 238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40" name="Connecteur droit 239"/>
            <p:cNvCxnSpPr>
              <a:stCxn id="239" idx="0"/>
              <a:endCxn id="238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e 240"/>
          <p:cNvGrpSpPr/>
          <p:nvPr/>
        </p:nvGrpSpPr>
        <p:grpSpPr>
          <a:xfrm>
            <a:off x="11286089" y="2285980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2" name="Rectangle à coins arrondis 241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43" name="Ellipse 242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44" name="Connecteur droit 243"/>
            <p:cNvCxnSpPr>
              <a:stCxn id="243" idx="0"/>
              <a:endCxn id="242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e 244"/>
          <p:cNvGrpSpPr/>
          <p:nvPr/>
        </p:nvGrpSpPr>
        <p:grpSpPr>
          <a:xfrm>
            <a:off x="10772356" y="3116216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6" name="Rectangle à coins arrondis 245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47" name="Ellipse 246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48" name="Connecteur droit 247"/>
            <p:cNvCxnSpPr>
              <a:stCxn id="247" idx="0"/>
              <a:endCxn id="246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e 248"/>
          <p:cNvGrpSpPr/>
          <p:nvPr/>
        </p:nvGrpSpPr>
        <p:grpSpPr>
          <a:xfrm>
            <a:off x="11311689" y="3113579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0" name="Rectangle à coins arrondis 249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51" name="Ellipse 250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52" name="Connecteur droit 251"/>
            <p:cNvCxnSpPr>
              <a:stCxn id="251" idx="0"/>
              <a:endCxn id="250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e 252"/>
          <p:cNvGrpSpPr/>
          <p:nvPr/>
        </p:nvGrpSpPr>
        <p:grpSpPr>
          <a:xfrm>
            <a:off x="11011939" y="3937000"/>
            <a:ext cx="432000" cy="473336"/>
            <a:chOff x="3749380" y="3529564"/>
            <a:chExt cx="324000" cy="355002"/>
          </a:xfrm>
          <a:solidFill>
            <a:srgbClr val="B4826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4" name="Rectangle à coins arrondis 253"/>
            <p:cNvSpPr/>
            <p:nvPr/>
          </p:nvSpPr>
          <p:spPr>
            <a:xfrm>
              <a:off x="3749380" y="372879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55" name="Ellipse 254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56" name="Connecteur droit 255"/>
            <p:cNvCxnSpPr>
              <a:stCxn id="255" idx="0"/>
              <a:endCxn id="254" idx="0"/>
            </p:cNvCxnSpPr>
            <p:nvPr/>
          </p:nvCxnSpPr>
          <p:spPr>
            <a:xfrm flipH="1">
              <a:off x="3911380" y="3529564"/>
              <a:ext cx="2726" cy="199232"/>
            </a:xfrm>
            <a:prstGeom prst="line">
              <a:avLst/>
            </a:prstGeom>
            <a:grpFill/>
            <a:ln>
              <a:solidFill>
                <a:srgbClr val="B482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e 260"/>
          <p:cNvGrpSpPr/>
          <p:nvPr/>
        </p:nvGrpSpPr>
        <p:grpSpPr>
          <a:xfrm>
            <a:off x="1195987" y="5946983"/>
            <a:ext cx="432000" cy="404643"/>
            <a:chOff x="3749380" y="3529564"/>
            <a:chExt cx="324000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2" name="Rectangle à coins arrondis 261"/>
            <p:cNvSpPr/>
            <p:nvPr/>
          </p:nvSpPr>
          <p:spPr>
            <a:xfrm>
              <a:off x="3749380" y="367727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63" name="Ellipse 262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64" name="Connecteur droit 263"/>
            <p:cNvCxnSpPr>
              <a:stCxn id="263" idx="0"/>
              <a:endCxn id="262" idx="0"/>
            </p:cNvCxnSpPr>
            <p:nvPr/>
          </p:nvCxnSpPr>
          <p:spPr>
            <a:xfrm flipH="1">
              <a:off x="3911380" y="3529564"/>
              <a:ext cx="2726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e 264"/>
          <p:cNvGrpSpPr/>
          <p:nvPr/>
        </p:nvGrpSpPr>
        <p:grpSpPr>
          <a:xfrm>
            <a:off x="1813701" y="5949549"/>
            <a:ext cx="432000" cy="404643"/>
            <a:chOff x="3749380" y="3529564"/>
            <a:chExt cx="324000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6" name="Rectangle à coins arrondis 265"/>
            <p:cNvSpPr/>
            <p:nvPr/>
          </p:nvSpPr>
          <p:spPr>
            <a:xfrm>
              <a:off x="3749380" y="367727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67" name="Ellipse 266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68" name="Connecteur droit 267"/>
            <p:cNvCxnSpPr>
              <a:stCxn id="267" idx="0"/>
              <a:endCxn id="266" idx="0"/>
            </p:cNvCxnSpPr>
            <p:nvPr/>
          </p:nvCxnSpPr>
          <p:spPr>
            <a:xfrm flipH="1">
              <a:off x="3911380" y="3529564"/>
              <a:ext cx="2726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e 268"/>
          <p:cNvGrpSpPr/>
          <p:nvPr/>
        </p:nvGrpSpPr>
        <p:grpSpPr>
          <a:xfrm>
            <a:off x="2961801" y="5947307"/>
            <a:ext cx="1389771" cy="404643"/>
            <a:chOff x="3749380" y="3529564"/>
            <a:chExt cx="1042328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0" name="Rectangle à coins arrondis 269"/>
            <p:cNvSpPr/>
            <p:nvPr/>
          </p:nvSpPr>
          <p:spPr>
            <a:xfrm>
              <a:off x="3749380" y="3677276"/>
              <a:ext cx="1042328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71" name="Ellipse 270"/>
            <p:cNvSpPr/>
            <p:nvPr/>
          </p:nvSpPr>
          <p:spPr>
            <a:xfrm>
              <a:off x="42266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72" name="Connecteur droit 271"/>
            <p:cNvCxnSpPr>
              <a:stCxn id="271" idx="0"/>
              <a:endCxn id="270" idx="0"/>
            </p:cNvCxnSpPr>
            <p:nvPr/>
          </p:nvCxnSpPr>
          <p:spPr>
            <a:xfrm>
              <a:off x="4262606" y="3529564"/>
              <a:ext cx="7938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e 276"/>
          <p:cNvGrpSpPr/>
          <p:nvPr/>
        </p:nvGrpSpPr>
        <p:grpSpPr>
          <a:xfrm>
            <a:off x="5169799" y="5951968"/>
            <a:ext cx="432000" cy="404643"/>
            <a:chOff x="3749380" y="3529564"/>
            <a:chExt cx="324000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8" name="Rectangle à coins arrondis 277"/>
            <p:cNvSpPr/>
            <p:nvPr/>
          </p:nvSpPr>
          <p:spPr>
            <a:xfrm>
              <a:off x="3749380" y="367727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79" name="Ellipse 278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80" name="Connecteur droit 279"/>
            <p:cNvCxnSpPr>
              <a:stCxn id="279" idx="0"/>
              <a:endCxn id="278" idx="0"/>
            </p:cNvCxnSpPr>
            <p:nvPr/>
          </p:nvCxnSpPr>
          <p:spPr>
            <a:xfrm flipH="1">
              <a:off x="3911380" y="3529564"/>
              <a:ext cx="2726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e 280"/>
          <p:cNvGrpSpPr/>
          <p:nvPr/>
        </p:nvGrpSpPr>
        <p:grpSpPr>
          <a:xfrm>
            <a:off x="5796732" y="5952941"/>
            <a:ext cx="432000" cy="404643"/>
            <a:chOff x="3749380" y="3529564"/>
            <a:chExt cx="324000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2" name="Rectangle à coins arrondis 281"/>
            <p:cNvSpPr/>
            <p:nvPr/>
          </p:nvSpPr>
          <p:spPr>
            <a:xfrm>
              <a:off x="3749380" y="367727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83" name="Ellipse 282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84" name="Connecteur droit 283"/>
            <p:cNvCxnSpPr>
              <a:stCxn id="283" idx="0"/>
              <a:endCxn id="282" idx="0"/>
            </p:cNvCxnSpPr>
            <p:nvPr/>
          </p:nvCxnSpPr>
          <p:spPr>
            <a:xfrm flipH="1">
              <a:off x="3911380" y="3529564"/>
              <a:ext cx="2726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e 284"/>
          <p:cNvGrpSpPr/>
          <p:nvPr/>
        </p:nvGrpSpPr>
        <p:grpSpPr>
          <a:xfrm>
            <a:off x="6414447" y="5955508"/>
            <a:ext cx="432000" cy="404643"/>
            <a:chOff x="3749380" y="3529564"/>
            <a:chExt cx="324000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6" name="Rectangle à coins arrondis 285"/>
            <p:cNvSpPr/>
            <p:nvPr/>
          </p:nvSpPr>
          <p:spPr>
            <a:xfrm>
              <a:off x="3749380" y="367727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87" name="Ellipse 286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88" name="Connecteur droit 287"/>
            <p:cNvCxnSpPr>
              <a:stCxn id="287" idx="0"/>
              <a:endCxn id="286" idx="0"/>
            </p:cNvCxnSpPr>
            <p:nvPr/>
          </p:nvCxnSpPr>
          <p:spPr>
            <a:xfrm flipH="1">
              <a:off x="3911380" y="3529564"/>
              <a:ext cx="2726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e 288"/>
          <p:cNvGrpSpPr/>
          <p:nvPr/>
        </p:nvGrpSpPr>
        <p:grpSpPr>
          <a:xfrm>
            <a:off x="7619237" y="5948448"/>
            <a:ext cx="432000" cy="404643"/>
            <a:chOff x="3749380" y="3529564"/>
            <a:chExt cx="324000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0" name="Rectangle à coins arrondis 289"/>
            <p:cNvSpPr/>
            <p:nvPr/>
          </p:nvSpPr>
          <p:spPr>
            <a:xfrm>
              <a:off x="3749380" y="367727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91" name="Ellipse 290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92" name="Connecteur droit 291"/>
            <p:cNvCxnSpPr>
              <a:stCxn id="291" idx="0"/>
              <a:endCxn id="290" idx="0"/>
            </p:cNvCxnSpPr>
            <p:nvPr/>
          </p:nvCxnSpPr>
          <p:spPr>
            <a:xfrm flipH="1">
              <a:off x="3911380" y="3529564"/>
              <a:ext cx="2726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oupe 292"/>
          <p:cNvGrpSpPr/>
          <p:nvPr/>
        </p:nvGrpSpPr>
        <p:grpSpPr>
          <a:xfrm>
            <a:off x="8696152" y="5951015"/>
            <a:ext cx="432000" cy="404643"/>
            <a:chOff x="3749380" y="3529564"/>
            <a:chExt cx="324000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4" name="Rectangle à coins arrondis 293"/>
            <p:cNvSpPr/>
            <p:nvPr/>
          </p:nvSpPr>
          <p:spPr>
            <a:xfrm>
              <a:off x="3749380" y="367727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95" name="Ellipse 294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296" name="Connecteur droit 295"/>
            <p:cNvCxnSpPr>
              <a:stCxn id="295" idx="0"/>
              <a:endCxn id="294" idx="0"/>
            </p:cNvCxnSpPr>
            <p:nvPr/>
          </p:nvCxnSpPr>
          <p:spPr>
            <a:xfrm flipH="1">
              <a:off x="3911380" y="3529564"/>
              <a:ext cx="2726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" name="Groupe 296"/>
          <p:cNvGrpSpPr/>
          <p:nvPr/>
        </p:nvGrpSpPr>
        <p:grpSpPr>
          <a:xfrm>
            <a:off x="10559991" y="5940637"/>
            <a:ext cx="432000" cy="404643"/>
            <a:chOff x="3749380" y="3529564"/>
            <a:chExt cx="324000" cy="3034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8" name="Rectangle à coins arrondis 297"/>
            <p:cNvSpPr/>
            <p:nvPr/>
          </p:nvSpPr>
          <p:spPr>
            <a:xfrm>
              <a:off x="3749380" y="3677276"/>
              <a:ext cx="324000" cy="15577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299" name="Ellipse 298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300" name="Connecteur droit 299"/>
            <p:cNvCxnSpPr>
              <a:stCxn id="299" idx="0"/>
              <a:endCxn id="298" idx="0"/>
            </p:cNvCxnSpPr>
            <p:nvPr/>
          </p:nvCxnSpPr>
          <p:spPr>
            <a:xfrm flipH="1">
              <a:off x="3911380" y="3529564"/>
              <a:ext cx="2726" cy="147712"/>
            </a:xfrm>
            <a:prstGeom prst="line">
              <a:avLst/>
            </a:prstGeom>
            <a:grpFill/>
            <a:ln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e 308"/>
          <p:cNvGrpSpPr/>
          <p:nvPr/>
        </p:nvGrpSpPr>
        <p:grpSpPr>
          <a:xfrm>
            <a:off x="4329989" y="4501179"/>
            <a:ext cx="432000" cy="470243"/>
            <a:chOff x="3749380" y="3529564"/>
            <a:chExt cx="324000" cy="3526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0" name="Rectangle à coins arrondis 309"/>
            <p:cNvSpPr/>
            <p:nvPr/>
          </p:nvSpPr>
          <p:spPr>
            <a:xfrm>
              <a:off x="3749380" y="3726476"/>
              <a:ext cx="324000" cy="15577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311" name="Ellipse 310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312" name="Connecteur droit 311"/>
            <p:cNvCxnSpPr>
              <a:stCxn id="311" idx="0"/>
              <a:endCxn id="310" idx="0"/>
            </p:cNvCxnSpPr>
            <p:nvPr/>
          </p:nvCxnSpPr>
          <p:spPr>
            <a:xfrm flipH="1">
              <a:off x="3911380" y="3529564"/>
              <a:ext cx="2726" cy="196912"/>
            </a:xfrm>
            <a:prstGeom prst="line">
              <a:avLst/>
            </a:pr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5" name="Groupe 324"/>
          <p:cNvGrpSpPr/>
          <p:nvPr/>
        </p:nvGrpSpPr>
        <p:grpSpPr>
          <a:xfrm>
            <a:off x="3297503" y="4512939"/>
            <a:ext cx="432000" cy="470243"/>
            <a:chOff x="3749380" y="3529564"/>
            <a:chExt cx="324000" cy="3526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6" name="Rectangle à coins arrondis 325"/>
            <p:cNvSpPr/>
            <p:nvPr/>
          </p:nvSpPr>
          <p:spPr>
            <a:xfrm>
              <a:off x="3749380" y="3726476"/>
              <a:ext cx="324000" cy="15577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327" name="Ellipse 326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328" name="Connecteur droit 327"/>
            <p:cNvCxnSpPr>
              <a:stCxn id="327" idx="0"/>
              <a:endCxn id="326" idx="0"/>
            </p:cNvCxnSpPr>
            <p:nvPr/>
          </p:nvCxnSpPr>
          <p:spPr>
            <a:xfrm flipH="1">
              <a:off x="3911380" y="3529564"/>
              <a:ext cx="2726" cy="196912"/>
            </a:xfrm>
            <a:prstGeom prst="line">
              <a:avLst/>
            </a:pr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e 328"/>
          <p:cNvGrpSpPr/>
          <p:nvPr/>
        </p:nvGrpSpPr>
        <p:grpSpPr>
          <a:xfrm>
            <a:off x="1931568" y="4507472"/>
            <a:ext cx="432000" cy="470243"/>
            <a:chOff x="3749380" y="3529564"/>
            <a:chExt cx="324000" cy="3526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0" name="Rectangle à coins arrondis 329"/>
            <p:cNvSpPr/>
            <p:nvPr/>
          </p:nvSpPr>
          <p:spPr>
            <a:xfrm>
              <a:off x="3749380" y="3726476"/>
              <a:ext cx="324000" cy="15577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331" name="Ellipse 330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332" name="Connecteur droit 331"/>
            <p:cNvCxnSpPr>
              <a:stCxn id="331" idx="0"/>
              <a:endCxn id="330" idx="0"/>
            </p:cNvCxnSpPr>
            <p:nvPr/>
          </p:nvCxnSpPr>
          <p:spPr>
            <a:xfrm flipH="1">
              <a:off x="3911380" y="3529564"/>
              <a:ext cx="2726" cy="196912"/>
            </a:xfrm>
            <a:prstGeom prst="line">
              <a:avLst/>
            </a:pr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e 334"/>
          <p:cNvGrpSpPr/>
          <p:nvPr/>
        </p:nvGrpSpPr>
        <p:grpSpPr>
          <a:xfrm>
            <a:off x="2402539" y="4517172"/>
            <a:ext cx="432000" cy="470243"/>
            <a:chOff x="3749380" y="3529564"/>
            <a:chExt cx="324000" cy="352682"/>
          </a:xfrm>
          <a:solidFill>
            <a:srgbClr val="FF99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6" name="Rectangle à coins arrondis 335"/>
            <p:cNvSpPr/>
            <p:nvPr/>
          </p:nvSpPr>
          <p:spPr>
            <a:xfrm>
              <a:off x="3749380" y="3726476"/>
              <a:ext cx="324000" cy="15577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6000" rIns="0" bIns="144000" anchor="ctr"/>
            <a:lstStyle/>
            <a:p>
              <a:pPr algn="ctr">
                <a:defRPr/>
              </a:pPr>
              <a:r>
                <a:rPr lang="fr-FR" sz="1333" b="1" dirty="0">
                  <a:solidFill>
                    <a:schemeClr val="tx1"/>
                  </a:solidFill>
                </a:rPr>
                <a:t>Appli</a:t>
              </a:r>
            </a:p>
          </p:txBody>
        </p:sp>
        <p:sp>
          <p:nvSpPr>
            <p:cNvPr id="337" name="Ellipse 336"/>
            <p:cNvSpPr/>
            <p:nvPr/>
          </p:nvSpPr>
          <p:spPr>
            <a:xfrm>
              <a:off x="3878106" y="3529564"/>
              <a:ext cx="72000" cy="72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  <p:cxnSp>
          <p:nvCxnSpPr>
            <p:cNvPr id="338" name="Connecteur droit 337"/>
            <p:cNvCxnSpPr>
              <a:stCxn id="337" idx="0"/>
              <a:endCxn id="336" idx="0"/>
            </p:cNvCxnSpPr>
            <p:nvPr/>
          </p:nvCxnSpPr>
          <p:spPr>
            <a:xfrm flipH="1">
              <a:off x="3911380" y="3529564"/>
              <a:ext cx="2726" cy="196912"/>
            </a:xfrm>
            <a:prstGeom prst="line">
              <a:avLst/>
            </a:prstGeom>
            <a:grp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9" name="Rectangle 338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19050" y="0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87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320663" y="2889348"/>
            <a:ext cx="1719645" cy="978176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Business units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Support units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Employees</a:t>
              </a:r>
            </a:p>
            <a:p>
              <a:pPr>
                <a:buFontTx/>
                <a:buChar char="•"/>
                <a:defRPr/>
              </a:pPr>
              <a:endParaRPr lang="en-US" sz="1067" b="1"/>
            </a:p>
          </p:txBody>
        </p:sp>
        <p:sp>
          <p:nvSpPr>
            <p:cNvPr id="4" name="Rectangle 10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Align the organization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3783224" y="1293543"/>
            <a:ext cx="1719645" cy="976608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067" b="1"/>
                <a:t> Strategy map / themes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Measures / targets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Initiatives portfolios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Funding / stratex</a:t>
              </a:r>
            </a:p>
          </p:txBody>
        </p:sp>
        <p:sp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Plan the strategy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6608020" y="1293543"/>
            <a:ext cx="1719645" cy="976608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 dirty="0"/>
                <a:t> </a:t>
              </a:r>
              <a:r>
                <a:rPr lang="en-US" sz="1067" b="1" dirty="0"/>
                <a:t>Mission, values, vision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Sales planning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Strategic analysis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Strategy formulation</a:t>
              </a:r>
            </a:p>
          </p:txBody>
        </p:sp>
        <p:sp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Develop strategy</a:t>
              </a:r>
            </a:p>
          </p:txBody>
        </p:sp>
      </p:grp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2319096" y="4809646"/>
            <a:ext cx="1719645" cy="976609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 dirty="0"/>
                <a:t> </a:t>
              </a:r>
              <a:r>
                <a:rPr lang="en-US" sz="1067" b="1" dirty="0"/>
                <a:t>Key process improvement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Sales planning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Resource capacity plan</a:t>
              </a:r>
            </a:p>
            <a:p>
              <a:pPr>
                <a:buFontTx/>
                <a:buChar char="•"/>
                <a:defRPr/>
              </a:pPr>
              <a:r>
                <a:rPr lang="en-US" sz="1067" b="1" dirty="0"/>
                <a:t> Budgeting</a:t>
              </a:r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Plan operation</a:t>
              </a:r>
            </a:p>
          </p:txBody>
        </p:sp>
      </p:grpSp>
      <p:grpSp>
        <p:nvGrpSpPr>
          <p:cNvPr id="14" name="Group 27"/>
          <p:cNvGrpSpPr>
            <a:grpSpLocks/>
          </p:cNvGrpSpPr>
          <p:nvPr/>
        </p:nvGrpSpPr>
        <p:grpSpPr bwMode="auto">
          <a:xfrm>
            <a:off x="8092527" y="2890917"/>
            <a:ext cx="1719645" cy="976609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Profitability analysis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Strategy correlations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Emerging strategies</a:t>
              </a:r>
            </a:p>
            <a:p>
              <a:pPr>
                <a:buFontTx/>
                <a:buChar char="•"/>
                <a:defRPr/>
              </a:pPr>
              <a:endParaRPr lang="en-US" sz="1067" b="1"/>
            </a:p>
          </p:txBody>
        </p:sp>
        <p:sp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Test &amp; validate</a:t>
              </a:r>
            </a:p>
          </p:txBody>
        </p:sp>
      </p:grpSp>
      <p:grpSp>
        <p:nvGrpSpPr>
          <p:cNvPr id="17" name="Group 30"/>
          <p:cNvGrpSpPr>
            <a:grpSpLocks/>
          </p:cNvGrpSpPr>
          <p:nvPr/>
        </p:nvGrpSpPr>
        <p:grpSpPr bwMode="auto">
          <a:xfrm>
            <a:off x="8092527" y="4801808"/>
            <a:ext cx="1719645" cy="976608"/>
            <a:chOff x="662" y="3126"/>
            <a:chExt cx="1273" cy="6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Strategy reviews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Operation reviews</a:t>
              </a:r>
            </a:p>
            <a:p>
              <a:pPr>
                <a:buFontTx/>
                <a:buChar char="•"/>
                <a:defRPr/>
              </a:pPr>
              <a:endParaRPr lang="en-US" sz="1067" b="1"/>
            </a:p>
            <a:p>
              <a:pPr>
                <a:buFontTx/>
                <a:buChar char="•"/>
                <a:defRPr/>
              </a:pPr>
              <a:endParaRPr lang="en-US" sz="1067" b="1"/>
            </a:p>
          </p:txBody>
        </p:sp>
        <p:sp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C2CED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4000" rIns="24000" anchor="ctr"/>
            <a:lstStyle/>
            <a:p>
              <a:pPr algn="ctr">
                <a:defRPr/>
              </a:pPr>
              <a:r>
                <a:rPr lang="en-US" sz="1400" b="1" dirty="0"/>
                <a:t>Monitor &amp; learn</a:t>
              </a:r>
            </a:p>
          </p:txBody>
        </p:sp>
      </p:grpSp>
      <p:sp>
        <p:nvSpPr>
          <p:cNvPr id="20" name="Oval 33"/>
          <p:cNvSpPr>
            <a:spLocks noChangeArrowheads="1"/>
          </p:cNvSpPr>
          <p:nvPr/>
        </p:nvSpPr>
        <p:spPr bwMode="auto">
          <a:xfrm>
            <a:off x="5118100" y="4792134"/>
            <a:ext cx="1924051" cy="126153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67" b="1" dirty="0"/>
              <a:t>Execution</a:t>
            </a:r>
            <a:endParaRPr lang="en-US" sz="1467" dirty="0"/>
          </a:p>
          <a:p>
            <a:pPr>
              <a:defRPr/>
            </a:pPr>
            <a:endParaRPr lang="en-US" sz="1867" dirty="0"/>
          </a:p>
          <a:p>
            <a:pPr>
              <a:defRPr/>
            </a:pPr>
            <a:endParaRPr lang="en-US" sz="2667" dirty="0"/>
          </a:p>
          <a:p>
            <a:pPr>
              <a:defRPr/>
            </a:pPr>
            <a:endParaRPr lang="en-US" sz="1467" dirty="0"/>
          </a:p>
        </p:txBody>
      </p:sp>
      <p:sp>
        <p:nvSpPr>
          <p:cNvPr id="21" name="AutoShape 35"/>
          <p:cNvSpPr>
            <a:spLocks noChangeArrowheads="1"/>
          </p:cNvSpPr>
          <p:nvPr/>
        </p:nvSpPr>
        <p:spPr bwMode="auto">
          <a:xfrm>
            <a:off x="5543551" y="5552018"/>
            <a:ext cx="1064683" cy="336549"/>
          </a:xfrm>
          <a:prstGeom prst="chevron">
            <a:avLst>
              <a:gd name="adj" fmla="val 36841"/>
            </a:avLst>
          </a:prstGeom>
          <a:solidFill>
            <a:srgbClr val="C2CED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/>
              <a:t>Initiatives</a:t>
            </a:r>
          </a:p>
        </p:txBody>
      </p:sp>
      <p:sp>
        <p:nvSpPr>
          <p:cNvPr id="22" name="AutoShape 38"/>
          <p:cNvSpPr>
            <a:spLocks noChangeArrowheads="1"/>
          </p:cNvSpPr>
          <p:nvPr/>
        </p:nvSpPr>
        <p:spPr bwMode="auto">
          <a:xfrm>
            <a:off x="5543551" y="5128685"/>
            <a:ext cx="1064683" cy="334433"/>
          </a:xfrm>
          <a:prstGeom prst="chevron">
            <a:avLst>
              <a:gd name="adj" fmla="val 36841"/>
            </a:avLst>
          </a:prstGeom>
          <a:solidFill>
            <a:srgbClr val="C2CEDA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/>
              <a:t>Process</a:t>
            </a:r>
          </a:p>
        </p:txBody>
      </p:sp>
      <p:cxnSp>
        <p:nvCxnSpPr>
          <p:cNvPr id="23" name="AutoShape 39"/>
          <p:cNvCxnSpPr>
            <a:cxnSpLocks noChangeShapeType="1"/>
            <a:stCxn id="6" idx="1"/>
            <a:endCxn id="4" idx="0"/>
          </p:cNvCxnSpPr>
          <p:nvPr/>
        </p:nvCxnSpPr>
        <p:spPr bwMode="auto">
          <a:xfrm rot="10800000" flipV="1">
            <a:off x="3181351" y="1909234"/>
            <a:ext cx="601133" cy="98001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4" name="AutoShape 41"/>
          <p:cNvCxnSpPr>
            <a:cxnSpLocks noChangeShapeType="1"/>
          </p:cNvCxnSpPr>
          <p:nvPr/>
        </p:nvCxnSpPr>
        <p:spPr bwMode="auto">
          <a:xfrm rot="10800000">
            <a:off x="5503334" y="1909233"/>
            <a:ext cx="1104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AutoShape 42"/>
          <p:cNvCxnSpPr>
            <a:cxnSpLocks noChangeShapeType="1"/>
            <a:stCxn id="12" idx="3"/>
            <a:endCxn id="20" idx="2"/>
          </p:cNvCxnSpPr>
          <p:nvPr/>
        </p:nvCxnSpPr>
        <p:spPr bwMode="auto">
          <a:xfrm flipV="1">
            <a:off x="4038601" y="5422900"/>
            <a:ext cx="1079500" cy="211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6" name="AutoShape 43"/>
          <p:cNvCxnSpPr>
            <a:cxnSpLocks noChangeShapeType="1"/>
            <a:stCxn id="20" idx="6"/>
          </p:cNvCxnSpPr>
          <p:nvPr/>
        </p:nvCxnSpPr>
        <p:spPr bwMode="auto">
          <a:xfrm flipV="1">
            <a:off x="7050617" y="5420785"/>
            <a:ext cx="1041400" cy="2116"/>
          </a:xfrm>
          <a:prstGeom prst="bentConnector3">
            <a:avLst>
              <a:gd name="adj1" fmla="val 4954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7" name="AutoShape 44"/>
          <p:cNvCxnSpPr>
            <a:cxnSpLocks noChangeShapeType="1"/>
          </p:cNvCxnSpPr>
          <p:nvPr/>
        </p:nvCxnSpPr>
        <p:spPr bwMode="auto">
          <a:xfrm rot="16200000">
            <a:off x="8485717" y="4334935"/>
            <a:ext cx="93556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8" name="AutoShape 45"/>
          <p:cNvCxnSpPr>
            <a:cxnSpLocks noChangeShapeType="1"/>
          </p:cNvCxnSpPr>
          <p:nvPr/>
        </p:nvCxnSpPr>
        <p:spPr bwMode="auto">
          <a:xfrm rot="5400000" flipH="1">
            <a:off x="8149167" y="2087034"/>
            <a:ext cx="982133" cy="62653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94225" name="Group 46"/>
          <p:cNvGrpSpPr>
            <a:grpSpLocks/>
          </p:cNvGrpSpPr>
          <p:nvPr/>
        </p:nvGrpSpPr>
        <p:grpSpPr bwMode="auto">
          <a:xfrm>
            <a:off x="5346701" y="2440518"/>
            <a:ext cx="1452033" cy="910167"/>
            <a:chOff x="662" y="3126"/>
            <a:chExt cx="1273" cy="688"/>
          </a:xfrm>
        </p:grpSpPr>
        <p:sp>
          <p:nvSpPr>
            <p:cNvPr id="30" name="AutoShape 47"/>
            <p:cNvSpPr>
              <a:spLocks noChangeArrowheads="1"/>
            </p:cNvSpPr>
            <p:nvPr/>
          </p:nvSpPr>
          <p:spPr bwMode="auto">
            <a:xfrm>
              <a:off x="662" y="3305"/>
              <a:ext cx="1273" cy="509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rgbClr val="B5D3B5"/>
              </a:solidFill>
              <a:round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Strategy map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Balanced Scorecard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Stratex</a:t>
              </a:r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662" y="3126"/>
              <a:ext cx="1273" cy="179"/>
            </a:xfrm>
            <a:prstGeom prst="rect">
              <a:avLst/>
            </a:prstGeom>
            <a:solidFill>
              <a:srgbClr val="B5D3B5"/>
            </a:solidFill>
            <a:ln w="9525">
              <a:solidFill>
                <a:srgbClr val="B5D3B5"/>
              </a:solidFill>
              <a:miter lim="800000"/>
              <a:headEnd/>
              <a:tailEnd/>
            </a:ln>
          </p:spPr>
          <p:txBody>
            <a:bodyPr wrap="none" lIns="72000" rIns="72000" anchor="ctr"/>
            <a:lstStyle/>
            <a:p>
              <a:pPr algn="ctr">
                <a:defRPr/>
              </a:pPr>
              <a:r>
                <a:rPr lang="en-US" sz="1400" b="1" dirty="0"/>
                <a:t>Strategic plan</a:t>
              </a:r>
            </a:p>
          </p:txBody>
        </p:sp>
      </p:grpSp>
      <p:grpSp>
        <p:nvGrpSpPr>
          <p:cNvPr id="94226" name="Group 52"/>
          <p:cNvGrpSpPr>
            <a:grpSpLocks/>
          </p:cNvGrpSpPr>
          <p:nvPr/>
        </p:nvGrpSpPr>
        <p:grpSpPr bwMode="auto">
          <a:xfrm>
            <a:off x="5334001" y="3604685"/>
            <a:ext cx="1454151" cy="910167"/>
            <a:chOff x="2298" y="2528"/>
            <a:chExt cx="1012" cy="623"/>
          </a:xfrm>
        </p:grpSpPr>
        <p:sp>
          <p:nvSpPr>
            <p:cNvPr id="33" name="AutoShape 50"/>
            <p:cNvSpPr>
              <a:spLocks noChangeArrowheads="1"/>
            </p:cNvSpPr>
            <p:nvPr/>
          </p:nvSpPr>
          <p:spPr bwMode="auto">
            <a:xfrm>
              <a:off x="2298" y="2690"/>
              <a:ext cx="1012" cy="461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rgbClr val="B5D3B5"/>
              </a:solidFill>
              <a:round/>
              <a:headEnd/>
              <a:tailEnd/>
            </a:ln>
          </p:spPr>
          <p:txBody>
            <a:bodyPr wrap="none" lIns="24000" rIns="24000" anchor="ctr"/>
            <a:lstStyle/>
            <a:p>
              <a:pPr>
                <a:buFontTx/>
                <a:buChar char="•"/>
                <a:defRPr/>
              </a:pPr>
              <a:r>
                <a:rPr lang="en-US" sz="1400"/>
                <a:t> </a:t>
              </a:r>
              <a:r>
                <a:rPr lang="en-US" sz="1067" b="1"/>
                <a:t>Dashboard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Sales forecast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Resource requirement</a:t>
              </a:r>
            </a:p>
            <a:p>
              <a:pPr>
                <a:buFontTx/>
                <a:buChar char="•"/>
                <a:defRPr/>
              </a:pPr>
              <a:r>
                <a:rPr lang="en-US" sz="1067" b="1"/>
                <a:t> Budgets</a:t>
              </a:r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2298" y="2528"/>
              <a:ext cx="1012" cy="162"/>
            </a:xfrm>
            <a:prstGeom prst="rect">
              <a:avLst/>
            </a:prstGeom>
            <a:solidFill>
              <a:srgbClr val="B5D3B5"/>
            </a:solidFill>
            <a:ln w="9525">
              <a:solidFill>
                <a:srgbClr val="B5D3B5"/>
              </a:solidFill>
              <a:miter lim="800000"/>
              <a:headEnd/>
              <a:tailEnd/>
            </a:ln>
          </p:spPr>
          <p:txBody>
            <a:bodyPr wrap="none" lIns="72000" rIns="72000" anchor="ctr"/>
            <a:lstStyle/>
            <a:p>
              <a:pPr algn="ctr">
                <a:defRPr/>
              </a:pPr>
              <a:r>
                <a:rPr lang="en-US" sz="1400" b="1" dirty="0"/>
                <a:t>Operating plan</a:t>
              </a:r>
            </a:p>
          </p:txBody>
        </p:sp>
      </p:grpSp>
      <p:cxnSp>
        <p:nvCxnSpPr>
          <p:cNvPr id="94227" name="AutoShape 53"/>
          <p:cNvCxnSpPr>
            <a:cxnSpLocks noChangeShapeType="1"/>
          </p:cNvCxnSpPr>
          <p:nvPr/>
        </p:nvCxnSpPr>
        <p:spPr bwMode="auto">
          <a:xfrm rot="16200000" flipH="1">
            <a:off x="4850342" y="2064810"/>
            <a:ext cx="289983" cy="702733"/>
          </a:xfrm>
          <a:prstGeom prst="bentConnector2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28" name="AutoShape 54"/>
          <p:cNvCxnSpPr>
            <a:cxnSpLocks noChangeShapeType="1"/>
          </p:cNvCxnSpPr>
          <p:nvPr/>
        </p:nvCxnSpPr>
        <p:spPr bwMode="auto">
          <a:xfrm flipV="1">
            <a:off x="4040718" y="3014134"/>
            <a:ext cx="1305983" cy="2117"/>
          </a:xfrm>
          <a:prstGeom prst="bentConnector3">
            <a:avLst>
              <a:gd name="adj1" fmla="val 4994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29" name="AutoShape 55"/>
          <p:cNvCxnSpPr>
            <a:cxnSpLocks noChangeShapeType="1"/>
            <a:stCxn id="94230" idx="3"/>
          </p:cNvCxnSpPr>
          <p:nvPr/>
        </p:nvCxnSpPr>
        <p:spPr bwMode="auto">
          <a:xfrm flipV="1">
            <a:off x="4019552" y="4180418"/>
            <a:ext cx="1314449" cy="1035049"/>
          </a:xfrm>
          <a:prstGeom prst="bentConnector3">
            <a:avLst>
              <a:gd name="adj1" fmla="val 66704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30" name="Rectangle 58"/>
          <p:cNvSpPr>
            <a:spLocks noChangeArrowheads="1"/>
          </p:cNvSpPr>
          <p:nvPr/>
        </p:nvSpPr>
        <p:spPr bwMode="auto">
          <a:xfrm>
            <a:off x="3784601" y="5149851"/>
            <a:ext cx="234951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94231" name="Rectangle 60"/>
          <p:cNvSpPr>
            <a:spLocks noChangeArrowheads="1"/>
          </p:cNvSpPr>
          <p:nvPr/>
        </p:nvSpPr>
        <p:spPr bwMode="auto">
          <a:xfrm>
            <a:off x="5346701" y="3145367"/>
            <a:ext cx="234951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cxnSp>
        <p:nvCxnSpPr>
          <p:cNvPr id="94232" name="AutoShape 62"/>
          <p:cNvCxnSpPr>
            <a:cxnSpLocks noChangeShapeType="1"/>
            <a:stCxn id="94231" idx="1"/>
          </p:cNvCxnSpPr>
          <p:nvPr/>
        </p:nvCxnSpPr>
        <p:spPr bwMode="auto">
          <a:xfrm rot="10800000" flipV="1">
            <a:off x="4038601" y="3210984"/>
            <a:ext cx="1308100" cy="1725083"/>
          </a:xfrm>
          <a:prstGeom prst="bentConnector3">
            <a:avLst>
              <a:gd name="adj1" fmla="val 52755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33" name="AutoShape 63"/>
          <p:cNvCxnSpPr>
            <a:cxnSpLocks noChangeShapeType="1"/>
          </p:cNvCxnSpPr>
          <p:nvPr/>
        </p:nvCxnSpPr>
        <p:spPr bwMode="auto">
          <a:xfrm>
            <a:off x="6798734" y="3014134"/>
            <a:ext cx="1293284" cy="4233"/>
          </a:xfrm>
          <a:prstGeom prst="bentConnector3">
            <a:avLst>
              <a:gd name="adj1" fmla="val 4994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34" name="AutoShape 64"/>
          <p:cNvCxnSpPr>
            <a:cxnSpLocks noChangeShapeType="1"/>
            <a:endCxn id="94236" idx="1"/>
          </p:cNvCxnSpPr>
          <p:nvPr/>
        </p:nvCxnSpPr>
        <p:spPr bwMode="auto">
          <a:xfrm>
            <a:off x="6788151" y="4180417"/>
            <a:ext cx="1303867" cy="1013883"/>
          </a:xfrm>
          <a:prstGeom prst="bentConnector3">
            <a:avLst>
              <a:gd name="adj1" fmla="val 3125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35" name="Rectangle 65"/>
          <p:cNvSpPr>
            <a:spLocks noChangeArrowheads="1"/>
          </p:cNvSpPr>
          <p:nvPr/>
        </p:nvSpPr>
        <p:spPr bwMode="auto">
          <a:xfrm>
            <a:off x="6568018" y="3141134"/>
            <a:ext cx="234949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94236" name="Rectangle 66"/>
          <p:cNvSpPr>
            <a:spLocks noChangeArrowheads="1"/>
          </p:cNvSpPr>
          <p:nvPr/>
        </p:nvSpPr>
        <p:spPr bwMode="auto">
          <a:xfrm>
            <a:off x="8092018" y="5128685"/>
            <a:ext cx="234949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cxnSp>
        <p:nvCxnSpPr>
          <p:cNvPr id="94237" name="AutoShape 67"/>
          <p:cNvCxnSpPr>
            <a:cxnSpLocks noChangeShapeType="1"/>
            <a:stCxn id="94235" idx="3"/>
          </p:cNvCxnSpPr>
          <p:nvPr/>
        </p:nvCxnSpPr>
        <p:spPr bwMode="auto">
          <a:xfrm>
            <a:off x="6802967" y="3206751"/>
            <a:ext cx="1289051" cy="1722967"/>
          </a:xfrm>
          <a:prstGeom prst="bentConnector3">
            <a:avLst>
              <a:gd name="adj1" fmla="val 4994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38" name="Rectangle 74"/>
          <p:cNvSpPr>
            <a:spLocks noChangeArrowheads="1"/>
          </p:cNvSpPr>
          <p:nvPr/>
        </p:nvSpPr>
        <p:spPr bwMode="auto">
          <a:xfrm>
            <a:off x="5509684" y="3223685"/>
            <a:ext cx="237067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94239" name="Rectangle 75"/>
          <p:cNvSpPr>
            <a:spLocks noChangeArrowheads="1"/>
          </p:cNvSpPr>
          <p:nvPr/>
        </p:nvSpPr>
        <p:spPr bwMode="auto">
          <a:xfrm>
            <a:off x="6411384" y="3219452"/>
            <a:ext cx="234949" cy="13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94240" name="Rectangle 76"/>
          <p:cNvSpPr>
            <a:spLocks noChangeArrowheads="1"/>
          </p:cNvSpPr>
          <p:nvPr/>
        </p:nvSpPr>
        <p:spPr bwMode="auto">
          <a:xfrm>
            <a:off x="5509684" y="4385734"/>
            <a:ext cx="237067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94241" name="Rectangle 77"/>
          <p:cNvSpPr>
            <a:spLocks noChangeArrowheads="1"/>
          </p:cNvSpPr>
          <p:nvPr/>
        </p:nvSpPr>
        <p:spPr bwMode="auto">
          <a:xfrm>
            <a:off x="6411384" y="4385734"/>
            <a:ext cx="234949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94242" name="Rectangle 78"/>
          <p:cNvSpPr>
            <a:spLocks noChangeArrowheads="1"/>
          </p:cNvSpPr>
          <p:nvPr/>
        </p:nvSpPr>
        <p:spPr bwMode="auto">
          <a:xfrm>
            <a:off x="5511801" y="4866218"/>
            <a:ext cx="234951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94243" name="Rectangle 79"/>
          <p:cNvSpPr>
            <a:spLocks noChangeArrowheads="1"/>
          </p:cNvSpPr>
          <p:nvPr/>
        </p:nvSpPr>
        <p:spPr bwMode="auto">
          <a:xfrm>
            <a:off x="6409267" y="4861985"/>
            <a:ext cx="234951" cy="13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cxnSp>
        <p:nvCxnSpPr>
          <p:cNvPr id="94244" name="AutoShape 80"/>
          <p:cNvCxnSpPr>
            <a:cxnSpLocks noChangeShapeType="1"/>
            <a:stCxn id="94240" idx="2"/>
            <a:endCxn id="94242" idx="0"/>
          </p:cNvCxnSpPr>
          <p:nvPr/>
        </p:nvCxnSpPr>
        <p:spPr bwMode="auto">
          <a:xfrm rot="16200000" flipH="1">
            <a:off x="5453593" y="4689477"/>
            <a:ext cx="351367" cy="2116"/>
          </a:xfrm>
          <a:prstGeom prst="bentConnector3">
            <a:avLst>
              <a:gd name="adj1" fmla="val 50000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45" name="AutoShape 81"/>
          <p:cNvCxnSpPr>
            <a:cxnSpLocks noChangeShapeType="1"/>
            <a:stCxn id="94243" idx="0"/>
            <a:endCxn id="94241" idx="2"/>
          </p:cNvCxnSpPr>
          <p:nvPr/>
        </p:nvCxnSpPr>
        <p:spPr bwMode="auto">
          <a:xfrm rot="16200000">
            <a:off x="6353176" y="4687359"/>
            <a:ext cx="347133" cy="211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46" name="Rectangle 82"/>
          <p:cNvSpPr>
            <a:spLocks noChangeArrowheads="1"/>
          </p:cNvSpPr>
          <p:nvPr/>
        </p:nvSpPr>
        <p:spPr bwMode="auto">
          <a:xfrm>
            <a:off x="5511801" y="3600451"/>
            <a:ext cx="234951" cy="12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sp>
        <p:nvSpPr>
          <p:cNvPr id="94247" name="Rectangle 83"/>
          <p:cNvSpPr>
            <a:spLocks noChangeArrowheads="1"/>
          </p:cNvSpPr>
          <p:nvPr/>
        </p:nvSpPr>
        <p:spPr bwMode="auto">
          <a:xfrm>
            <a:off x="6409267" y="3602567"/>
            <a:ext cx="234951" cy="1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67"/>
          </a:p>
        </p:txBody>
      </p:sp>
      <p:cxnSp>
        <p:nvCxnSpPr>
          <p:cNvPr id="94248" name="AutoShape 84"/>
          <p:cNvCxnSpPr>
            <a:cxnSpLocks noChangeShapeType="1"/>
            <a:stCxn id="94247" idx="0"/>
            <a:endCxn id="94239" idx="2"/>
          </p:cNvCxnSpPr>
          <p:nvPr/>
        </p:nvCxnSpPr>
        <p:spPr bwMode="auto">
          <a:xfrm rot="16200000">
            <a:off x="6400801" y="3475567"/>
            <a:ext cx="251883" cy="2116"/>
          </a:xfrm>
          <a:prstGeom prst="bentConnector3">
            <a:avLst>
              <a:gd name="adj1" fmla="val 4969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49" name="AutoShape 85"/>
          <p:cNvCxnSpPr>
            <a:cxnSpLocks noChangeShapeType="1"/>
            <a:stCxn id="94238" idx="2"/>
            <a:endCxn id="94246" idx="0"/>
          </p:cNvCxnSpPr>
          <p:nvPr/>
        </p:nvCxnSpPr>
        <p:spPr bwMode="auto">
          <a:xfrm rot="16200000" flipH="1">
            <a:off x="5505451" y="3475567"/>
            <a:ext cx="247651" cy="2116"/>
          </a:xfrm>
          <a:prstGeom prst="bentConnector3">
            <a:avLst>
              <a:gd name="adj1" fmla="val 49681"/>
            </a:avLst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50" name="Rectangle 86"/>
          <p:cNvSpPr>
            <a:spLocks noChangeArrowheads="1"/>
          </p:cNvSpPr>
          <p:nvPr/>
        </p:nvSpPr>
        <p:spPr bwMode="auto">
          <a:xfrm>
            <a:off x="6491818" y="4618567"/>
            <a:ext cx="613833" cy="17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r-FR" sz="1067" b="1"/>
              <a:t>Results</a:t>
            </a:r>
          </a:p>
        </p:txBody>
      </p:sp>
      <p:sp>
        <p:nvSpPr>
          <p:cNvPr id="94251" name="Rectangle 87"/>
          <p:cNvSpPr>
            <a:spLocks noChangeArrowheads="1"/>
          </p:cNvSpPr>
          <p:nvPr/>
        </p:nvSpPr>
        <p:spPr bwMode="auto">
          <a:xfrm>
            <a:off x="6525685" y="3390900"/>
            <a:ext cx="613833" cy="17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r-FR" sz="1067" b="1"/>
              <a:t>Results</a:t>
            </a:r>
          </a:p>
        </p:txBody>
      </p:sp>
      <p:sp>
        <p:nvSpPr>
          <p:cNvPr id="94252" name="Rectangle 88"/>
          <p:cNvSpPr>
            <a:spLocks noChangeArrowheads="1"/>
          </p:cNvSpPr>
          <p:nvPr/>
        </p:nvSpPr>
        <p:spPr bwMode="auto">
          <a:xfrm>
            <a:off x="7217834" y="2880784"/>
            <a:ext cx="8001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r-FR" sz="1067" b="1"/>
              <a:t>Performance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fr-FR" sz="1067" b="1"/>
              <a:t>measures</a:t>
            </a:r>
          </a:p>
        </p:txBody>
      </p:sp>
      <p:sp>
        <p:nvSpPr>
          <p:cNvPr id="94253" name="Rectangle 89"/>
          <p:cNvSpPr>
            <a:spLocks noChangeArrowheads="1"/>
          </p:cNvSpPr>
          <p:nvPr/>
        </p:nvSpPr>
        <p:spPr bwMode="auto">
          <a:xfrm>
            <a:off x="7215718" y="5046134"/>
            <a:ext cx="800100" cy="2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fr-FR" sz="1067" b="1"/>
              <a:t>Performance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fr-FR" sz="1067" b="1"/>
              <a:t>measures</a:t>
            </a:r>
          </a:p>
        </p:txBody>
      </p:sp>
      <p:sp>
        <p:nvSpPr>
          <p:cNvPr id="62" name="Rectangle 61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-19050" y="0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2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5</a:t>
            </a:fld>
            <a:endParaRPr lang="fr-F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18531" y="1319031"/>
            <a:ext cx="8160328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buClr>
                <a:srgbClr val="0085C7"/>
              </a:buClr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Ensemble organisé  et dynamique de ressources</a:t>
            </a:r>
            <a:r>
              <a:rPr lang="fr-FR" sz="2000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fr-FR" kern="0" dirty="0">
                <a:solidFill>
                  <a:srgbClr val="808080">
                    <a:lumMod val="50000"/>
                  </a:srgbClr>
                </a:solidFill>
              </a:rPr>
              <a:t>(personnels, logiciels, données, matériels... )</a:t>
            </a:r>
            <a:r>
              <a:rPr lang="fr-FR" sz="2000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permettant:</a:t>
            </a:r>
            <a:r>
              <a:rPr lang="fr-FR" sz="2000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</a:p>
          <a:p>
            <a:pPr>
              <a:defRPr/>
            </a:pPr>
            <a:r>
              <a:rPr lang="fr-FR" sz="2000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endParaRPr lang="fr-FR" kern="0" dirty="0">
              <a:solidFill>
                <a:srgbClr val="808080">
                  <a:lumMod val="50000"/>
                </a:srgbClr>
              </a:solidFill>
            </a:endParaRPr>
          </a:p>
          <a:p>
            <a:pPr marL="3589777" lvl="4">
              <a:buFontTx/>
              <a:buChar char="•"/>
              <a:defRPr/>
            </a:pPr>
            <a:r>
              <a:rPr lang="fr-FR" sz="2000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d’acquérir,</a:t>
            </a:r>
          </a:p>
          <a:p>
            <a:pPr marL="3589777" lvl="4">
              <a:lnSpc>
                <a:spcPct val="120000"/>
              </a:lnSpc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de traiter, </a:t>
            </a:r>
          </a:p>
          <a:p>
            <a:pPr marL="3589777" lvl="4">
              <a:lnSpc>
                <a:spcPct val="120000"/>
              </a:lnSpc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de stocker, </a:t>
            </a:r>
          </a:p>
          <a:p>
            <a:pPr marL="3589777" lvl="4">
              <a:lnSpc>
                <a:spcPct val="120000"/>
              </a:lnSpc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de communiquer,</a:t>
            </a:r>
          </a:p>
          <a:p>
            <a:pPr>
              <a:defRPr/>
            </a:pPr>
            <a:endParaRPr lang="fr-FR" sz="2000" kern="0" dirty="0">
              <a:solidFill>
                <a:srgbClr val="808080">
                  <a:lumMod val="50000"/>
                </a:srgbClr>
              </a:solidFill>
            </a:endParaRPr>
          </a:p>
          <a:p>
            <a:pPr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des</a:t>
            </a:r>
            <a:r>
              <a:rPr lang="fr-FR" sz="2000" b="1" kern="0" dirty="0">
                <a:solidFill>
                  <a:srgbClr val="00B0F0"/>
                </a:solidFill>
              </a:rPr>
              <a:t> </a:t>
            </a:r>
            <a:r>
              <a:rPr lang="fr-FR" sz="2000" b="1" kern="0" dirty="0">
                <a:solidFill>
                  <a:srgbClr val="0085C7"/>
                </a:solidFill>
              </a:rPr>
              <a:t>informations</a:t>
            </a:r>
            <a:r>
              <a:rPr lang="fr-FR" sz="2000" b="1" kern="0" dirty="0">
                <a:solidFill>
                  <a:srgbClr val="00B0F0"/>
                </a:solidFill>
              </a:rPr>
              <a:t> </a:t>
            </a:r>
            <a:r>
              <a:rPr lang="fr-FR" sz="2000" b="1" u="sng" kern="0" dirty="0">
                <a:solidFill>
                  <a:srgbClr val="808080">
                    <a:lumMod val="50000"/>
                  </a:srgbClr>
                </a:solidFill>
              </a:rPr>
              <a:t>dans et entre 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les organisations, afin de fournir des services informationnels aux différentes parties prenantes.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16728" y="5568513"/>
            <a:ext cx="81639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000" rIns="24000">
            <a:spAutoFit/>
          </a:bodyPr>
          <a:lstStyle/>
          <a:p>
            <a:pPr>
              <a:buClr>
                <a:srgbClr val="0085C7"/>
              </a:buClr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L’informatique est un moyen privilégié d’instrumentation du système d’information</a:t>
            </a:r>
            <a:endParaRPr lang="fr-FR" sz="2000" kern="0" dirty="0">
              <a:solidFill>
                <a:srgbClr val="808080">
                  <a:lumMod val="50000"/>
                </a:srgbClr>
              </a:solidFill>
            </a:endParaRPr>
          </a:p>
        </p:txBody>
      </p:sp>
      <p:pic>
        <p:nvPicPr>
          <p:cNvPr id="5" name="Picture 7" descr="PO10002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200" y="2102986"/>
            <a:ext cx="1008000" cy="146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18531" y="4974315"/>
            <a:ext cx="81603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000" rIns="24000">
            <a:spAutoFit/>
          </a:bodyPr>
          <a:lstStyle/>
          <a:p>
            <a:pPr>
              <a:buClr>
                <a:srgbClr val="0085C7"/>
              </a:buClr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Le système d’information est au service de l’organisation et de ses métiers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163178" y="360218"/>
            <a:ext cx="586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WHAT IS INFORMATION SYSTEM?</a:t>
            </a:r>
          </a:p>
        </p:txBody>
      </p:sp>
    </p:spTree>
    <p:extLst>
      <p:ext uri="{BB962C8B-B14F-4D97-AF65-F5344CB8AC3E}">
        <p14:creationId xmlns:p14="http://schemas.microsoft.com/office/powerpoint/2010/main" val="3646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6</a:t>
            </a:fld>
            <a:endParaRPr lang="fr-F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18531" y="1319031"/>
            <a:ext cx="8230394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buClr>
                <a:srgbClr val="0085C7"/>
              </a:buClr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Set of </a:t>
            </a:r>
            <a:r>
              <a:rPr lang="fr-FR" sz="2000" b="1" kern="0" dirty="0" err="1">
                <a:solidFill>
                  <a:srgbClr val="808080">
                    <a:lumMod val="50000"/>
                  </a:srgbClr>
                </a:solidFill>
              </a:rPr>
              <a:t>organised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and </a:t>
            </a:r>
            <a:r>
              <a:rPr lang="fr-FR" sz="2000" b="1" kern="0" dirty="0" err="1">
                <a:solidFill>
                  <a:srgbClr val="808080">
                    <a:lumMod val="50000"/>
                  </a:srgbClr>
                </a:solidFill>
              </a:rPr>
              <a:t>dynamic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fr-FR" sz="2000" b="1" kern="0" dirty="0" err="1">
                <a:solidFill>
                  <a:srgbClr val="808080">
                    <a:lumMod val="50000"/>
                  </a:srgbClr>
                </a:solidFill>
              </a:rPr>
              <a:t>resources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fr-FR" kern="0" dirty="0">
                <a:solidFill>
                  <a:srgbClr val="808080">
                    <a:lumMod val="50000"/>
                  </a:srgbClr>
                </a:solidFill>
              </a:rPr>
              <a:t>(peoples, softwares, data, hardwares... )</a:t>
            </a:r>
            <a:r>
              <a:rPr lang="fr-FR" sz="2000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fr-FR" sz="2000" b="1" kern="0" dirty="0" err="1">
                <a:solidFill>
                  <a:srgbClr val="808080">
                    <a:lumMod val="50000"/>
                  </a:srgbClr>
                </a:solidFill>
              </a:rPr>
              <a:t>allowing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:</a:t>
            </a:r>
            <a:endParaRPr lang="fr-FR" sz="2000" kern="0" dirty="0">
              <a:solidFill>
                <a:srgbClr val="808080">
                  <a:lumMod val="50000"/>
                </a:srgbClr>
              </a:solidFill>
            </a:endParaRPr>
          </a:p>
          <a:p>
            <a:pPr>
              <a:defRPr/>
            </a:pPr>
            <a:r>
              <a:rPr lang="fr-FR" sz="2000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endParaRPr lang="fr-FR" kern="0" dirty="0">
              <a:solidFill>
                <a:srgbClr val="808080">
                  <a:lumMod val="50000"/>
                </a:srgbClr>
              </a:solidFill>
            </a:endParaRPr>
          </a:p>
          <a:p>
            <a:pPr marL="3589777" lvl="4">
              <a:buFontTx/>
              <a:buChar char="•"/>
              <a:defRPr/>
            </a:pPr>
            <a:r>
              <a:rPr lang="fr-FR" sz="2000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acquisition,</a:t>
            </a:r>
          </a:p>
          <a:p>
            <a:pPr marL="3589777" lvl="4"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fr-FR" sz="2000" b="1" kern="0" dirty="0" err="1">
                <a:solidFill>
                  <a:srgbClr val="808080">
                    <a:lumMod val="50000"/>
                  </a:srgbClr>
                </a:solidFill>
              </a:rPr>
              <a:t>processing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, </a:t>
            </a:r>
          </a:p>
          <a:p>
            <a:pPr marL="3589777" lvl="4"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fr-FR" sz="2000" b="1" kern="0" dirty="0" err="1">
                <a:solidFill>
                  <a:srgbClr val="808080">
                    <a:lumMod val="50000"/>
                  </a:srgbClr>
                </a:solidFill>
              </a:rPr>
              <a:t>storage</a:t>
            </a: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, </a:t>
            </a:r>
          </a:p>
          <a:p>
            <a:pPr marL="3589777" lvl="4"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communication,</a:t>
            </a:r>
          </a:p>
          <a:p>
            <a:pPr>
              <a:defRPr/>
            </a:pPr>
            <a:endParaRPr lang="fr-FR" sz="2000" kern="0" dirty="0">
              <a:solidFill>
                <a:srgbClr val="808080">
                  <a:lumMod val="50000"/>
                </a:srgbClr>
              </a:solidFill>
            </a:endParaRPr>
          </a:p>
          <a:p>
            <a:pPr>
              <a:defRPr/>
            </a:pPr>
            <a:r>
              <a:rPr lang="en-US" sz="2000" b="1" kern="0" dirty="0">
                <a:solidFill>
                  <a:srgbClr val="808080">
                    <a:lumMod val="50000"/>
                  </a:srgbClr>
                </a:solidFill>
              </a:rPr>
              <a:t>of</a:t>
            </a:r>
            <a:r>
              <a:rPr lang="en-US" sz="2000" b="1" kern="0" dirty="0">
                <a:solidFill>
                  <a:srgbClr val="0085C7"/>
                </a:solidFill>
              </a:rPr>
              <a:t> information </a:t>
            </a:r>
            <a:r>
              <a:rPr lang="en-US" sz="2000" b="1" kern="0" dirty="0">
                <a:solidFill>
                  <a:srgbClr val="808080">
                    <a:lumMod val="50000"/>
                  </a:srgbClr>
                </a:solidFill>
              </a:rPr>
              <a:t>in and between organizations, to provide informational services to the  different stakeholders.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16728" y="5570505"/>
            <a:ext cx="81639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000" rIns="24000">
            <a:spAutoFit/>
          </a:bodyPr>
          <a:lstStyle/>
          <a:p>
            <a:pPr>
              <a:buClr>
                <a:srgbClr val="0085C7"/>
              </a:buClr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en-US" sz="2000" b="1" kern="0" dirty="0">
                <a:solidFill>
                  <a:srgbClr val="808080">
                    <a:lumMod val="50000"/>
                  </a:srgbClr>
                </a:solidFill>
              </a:rPr>
              <a:t> IT is a means of instrumentation for the information system</a:t>
            </a:r>
            <a:endParaRPr lang="fr-FR" sz="2000" kern="0" dirty="0">
              <a:solidFill>
                <a:srgbClr val="808080">
                  <a:lumMod val="50000"/>
                </a:srgbClr>
              </a:solidFill>
            </a:endParaRPr>
          </a:p>
        </p:txBody>
      </p:sp>
      <p:pic>
        <p:nvPicPr>
          <p:cNvPr id="5" name="Picture 7" descr="PO10002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200" y="2102986"/>
            <a:ext cx="1008000" cy="146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18531" y="4974315"/>
            <a:ext cx="82975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4000" rIns="24000">
            <a:spAutoFit/>
          </a:bodyPr>
          <a:lstStyle/>
          <a:p>
            <a:pPr>
              <a:buClr>
                <a:srgbClr val="0085C7"/>
              </a:buClr>
              <a:buFontTx/>
              <a:buChar char="•"/>
              <a:defRPr/>
            </a:pPr>
            <a:r>
              <a:rPr lang="fr-FR" sz="2000" b="1" kern="0" dirty="0">
                <a:solidFill>
                  <a:srgbClr val="808080">
                    <a:lumMod val="50000"/>
                  </a:srgbClr>
                </a:solidFill>
              </a:rPr>
              <a:t> </a:t>
            </a:r>
            <a:r>
              <a:rPr lang="en-US" sz="2000" b="1" kern="0" dirty="0">
                <a:solidFill>
                  <a:srgbClr val="808080">
                    <a:lumMod val="50000"/>
                  </a:srgbClr>
                </a:solidFill>
              </a:rPr>
              <a:t>Information System purpose is to  serve the organization and its businesses.</a:t>
            </a:r>
            <a:endParaRPr lang="fr-FR" sz="2000" b="1" kern="0" dirty="0">
              <a:solidFill>
                <a:srgbClr val="808080">
                  <a:lumMod val="50000"/>
                </a:srgb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163178" y="360218"/>
            <a:ext cx="586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WHAT IS INFORMATION SYSTEM?</a:t>
            </a:r>
          </a:p>
        </p:txBody>
      </p:sp>
    </p:spTree>
    <p:extLst>
      <p:ext uri="{BB962C8B-B14F-4D97-AF65-F5344CB8AC3E}">
        <p14:creationId xmlns:p14="http://schemas.microsoft.com/office/powerpoint/2010/main" val="162259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3028-5417-446E-939C-3299A89E3331}" type="slidenum">
              <a:rPr lang="fr-FR" smtClean="0"/>
              <a:t>7</a:t>
            </a:fld>
            <a:endParaRPr lang="fr-FR" dirty="0"/>
          </a:p>
        </p:txBody>
      </p:sp>
      <p:grpSp>
        <p:nvGrpSpPr>
          <p:cNvPr id="2" name="Groupe 1"/>
          <p:cNvGrpSpPr>
            <a:grpSpLocks noChangeAspect="1"/>
          </p:cNvGrpSpPr>
          <p:nvPr/>
        </p:nvGrpSpPr>
        <p:grpSpPr>
          <a:xfrm>
            <a:off x="1703488" y="1879121"/>
            <a:ext cx="8712000" cy="4070829"/>
            <a:chOff x="662517" y="1286933"/>
            <a:chExt cx="10088034" cy="4713819"/>
          </a:xfrm>
        </p:grpSpPr>
        <p:grpSp>
          <p:nvGrpSpPr>
            <p:cNvPr id="3" name="Groupe 1"/>
            <p:cNvGrpSpPr>
              <a:grpSpLocks/>
            </p:cNvGrpSpPr>
            <p:nvPr/>
          </p:nvGrpSpPr>
          <p:grpSpPr bwMode="auto">
            <a:xfrm>
              <a:off x="1310218" y="1286934"/>
              <a:ext cx="9440333" cy="4713817"/>
              <a:chOff x="857849" y="814320"/>
              <a:chExt cx="7079966" cy="3534690"/>
            </a:xfrm>
          </p:grpSpPr>
          <p:grpSp>
            <p:nvGrpSpPr>
              <p:cNvPr id="4" name="Groupe 2"/>
              <p:cNvGrpSpPr>
                <a:grpSpLocks noChangeAspect="1"/>
              </p:cNvGrpSpPr>
              <p:nvPr/>
            </p:nvGrpSpPr>
            <p:grpSpPr bwMode="auto">
              <a:xfrm>
                <a:off x="1025815" y="814320"/>
                <a:ext cx="6912000" cy="3534690"/>
                <a:chOff x="1339850" y="647886"/>
                <a:chExt cx="7444959" cy="3807239"/>
              </a:xfrm>
            </p:grpSpPr>
            <p:pic>
              <p:nvPicPr>
                <p:cNvPr id="6" name="Picture 5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9850" y="647886"/>
                  <a:ext cx="6555511" cy="38072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7" name="Groupe 5"/>
                <p:cNvGrpSpPr>
                  <a:grpSpLocks/>
                </p:cNvGrpSpPr>
                <p:nvPr/>
              </p:nvGrpSpPr>
              <p:grpSpPr bwMode="auto">
                <a:xfrm>
                  <a:off x="1719947" y="1766715"/>
                  <a:ext cx="5507426" cy="791286"/>
                  <a:chOff x="1719947" y="1766715"/>
                  <a:chExt cx="5507426" cy="791286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 rot="16200000">
                    <a:off x="1481296" y="2004416"/>
                    <a:ext cx="791537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 rot="16200000">
                    <a:off x="2469582" y="2004416"/>
                    <a:ext cx="791537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 rot="16200000">
                    <a:off x="3521132" y="2004416"/>
                    <a:ext cx="791537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 rot="16200000">
                    <a:off x="4540195" y="2004416"/>
                    <a:ext cx="791537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 rot="16200000">
                    <a:off x="5607134" y="2004416"/>
                    <a:ext cx="791537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 rot="16200000">
                    <a:off x="6674073" y="2004416"/>
                    <a:ext cx="791537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</p:grpSp>
            <p:grpSp>
              <p:nvGrpSpPr>
                <p:cNvPr id="8" name="Groupe 6"/>
                <p:cNvGrpSpPr>
                  <a:grpSpLocks/>
                </p:cNvGrpSpPr>
                <p:nvPr/>
              </p:nvGrpSpPr>
              <p:grpSpPr bwMode="auto">
                <a:xfrm>
                  <a:off x="1714687" y="2943905"/>
                  <a:ext cx="5507426" cy="791286"/>
                  <a:chOff x="1719947" y="1766715"/>
                  <a:chExt cx="5507426" cy="791286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 rot="16200000">
                    <a:off x="1481426" y="2005127"/>
                    <a:ext cx="791536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 rot="16200000">
                    <a:off x="2469712" y="2005127"/>
                    <a:ext cx="791536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 rot="16200000">
                    <a:off x="3521263" y="2005127"/>
                    <a:ext cx="791536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 rot="16200000">
                    <a:off x="4540326" y="2005127"/>
                    <a:ext cx="791536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 rot="16200000">
                    <a:off x="5607265" y="2005127"/>
                    <a:ext cx="791536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 rot="16200000">
                    <a:off x="6674204" y="2005127"/>
                    <a:ext cx="791536" cy="3146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r>
                      <a:rPr lang="fr-FR" sz="1600" b="1" dirty="0">
                        <a:solidFill>
                          <a:srgbClr val="C00000"/>
                        </a:solidFill>
                      </a:rPr>
                      <a:t>Infos</a:t>
                    </a:r>
                  </a:p>
                </p:txBody>
              </p:sp>
            </p:grpSp>
            <p:pic>
              <p:nvPicPr>
                <p:cNvPr id="9" name="Picture 5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594" t="17888" r="3838" b="64224"/>
                <a:stretch>
                  <a:fillRect/>
                </a:stretch>
              </p:blipFill>
              <p:spPr bwMode="auto">
                <a:xfrm>
                  <a:off x="7895398" y="1211396"/>
                  <a:ext cx="889411" cy="6810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7859786" y="1164180"/>
                  <a:ext cx="791655" cy="3145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fr-FR" sz="1600" b="1" dirty="0">
                      <a:solidFill>
                        <a:srgbClr val="C00000"/>
                      </a:solidFill>
                    </a:rPr>
                    <a:t>Infos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6695387" y="1285561"/>
                  <a:ext cx="791654" cy="31627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fr-FR" sz="1600" b="1" dirty="0">
                      <a:solidFill>
                        <a:srgbClr val="C00000"/>
                      </a:solidFill>
                    </a:rPr>
                    <a:t>Infos</a:t>
                  </a:r>
                </a:p>
              </p:txBody>
            </p:sp>
            <p:cxnSp>
              <p:nvCxnSpPr>
                <p:cNvPr id="13" name="Connecteur droit avec flèche 12"/>
                <p:cNvCxnSpPr/>
                <p:nvPr/>
              </p:nvCxnSpPr>
              <p:spPr>
                <a:xfrm flipV="1">
                  <a:off x="7504140" y="1712956"/>
                  <a:ext cx="502692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/>
                <p:cNvSpPr/>
                <p:nvPr/>
              </p:nvSpPr>
              <p:spPr>
                <a:xfrm>
                  <a:off x="1476962" y="2757510"/>
                  <a:ext cx="791654" cy="3145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fr-FR" sz="1600" b="1" dirty="0">
                      <a:solidFill>
                        <a:srgbClr val="C00000"/>
                      </a:solidFill>
                    </a:rPr>
                    <a:t>Infos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362913" y="2752382"/>
                  <a:ext cx="791655" cy="3145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fr-FR" sz="1600" b="1" dirty="0">
                      <a:solidFill>
                        <a:srgbClr val="C00000"/>
                      </a:solidFill>
                    </a:rPr>
                    <a:t>Infos</a:t>
                  </a: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243734" y="2434399"/>
                  <a:ext cx="791655" cy="31627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fr-FR" sz="1600" b="1" dirty="0">
                      <a:solidFill>
                        <a:srgbClr val="C00000"/>
                      </a:solidFill>
                    </a:rPr>
                    <a:t>Infos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6953572" y="2434399"/>
                  <a:ext cx="791655" cy="31627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fr-FR" sz="1600" b="1" dirty="0">
                      <a:solidFill>
                        <a:srgbClr val="C00000"/>
                      </a:solidFill>
                    </a:rPr>
                    <a:t>Infos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7346835" y="1398393"/>
                  <a:ext cx="791655" cy="31627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fr-FR" sz="1600" b="1" dirty="0">
                      <a:solidFill>
                        <a:srgbClr val="C00000"/>
                      </a:solidFill>
                    </a:rPr>
                    <a:t>Infos</a:t>
                  </a: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>
                <a:off x="857849" y="814320"/>
                <a:ext cx="7079966" cy="353469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15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dirty="0"/>
              </a:p>
            </p:txBody>
          </p:sp>
        </p:grpSp>
        <p:sp>
          <p:nvSpPr>
            <p:cNvPr id="31" name="Rectangle 30"/>
            <p:cNvSpPr/>
            <p:nvPr/>
          </p:nvSpPr>
          <p:spPr>
            <a:xfrm rot="16200000" flipH="1">
              <a:off x="-38100" y="2017184"/>
              <a:ext cx="1974851" cy="5143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fr-FR" sz="1600" b="1" dirty="0">
                  <a:solidFill>
                    <a:schemeClr val="tx1"/>
                  </a:solidFill>
                </a:rPr>
                <a:t>Business </a:t>
              </a:r>
              <a:r>
                <a:rPr lang="fr-FR" sz="1600" b="1" dirty="0" err="1">
                  <a:solidFill>
                    <a:schemeClr val="tx1"/>
                  </a:solidFill>
                </a:rPr>
                <a:t>Process</a:t>
              </a:r>
              <a:endParaRPr lang="fr-FR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necteur droit avec flèche 31"/>
            <p:cNvCxnSpPr/>
            <p:nvPr/>
          </p:nvCxnSpPr>
          <p:spPr>
            <a:xfrm>
              <a:off x="1159933" y="1479552"/>
              <a:ext cx="0" cy="1782233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>
              <a:off x="1153584" y="3261785"/>
              <a:ext cx="0" cy="273896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 rot="16200000" flipH="1">
              <a:off x="-395817" y="4428068"/>
              <a:ext cx="2631017" cy="5143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fr-FR" sz="1600" b="1" dirty="0">
                  <a:solidFill>
                    <a:schemeClr val="tx1"/>
                  </a:solidFill>
                </a:rPr>
                <a:t>Information System</a:t>
              </a:r>
            </a:p>
          </p:txBody>
        </p:sp>
        <p:sp>
          <p:nvSpPr>
            <p:cNvPr id="35" name="Pentagone 65"/>
            <p:cNvSpPr/>
            <p:nvPr/>
          </p:nvSpPr>
          <p:spPr>
            <a:xfrm>
              <a:off x="1534584" y="1555751"/>
              <a:ext cx="1464733" cy="1363133"/>
            </a:xfrm>
            <a:prstGeom prst="homePlate">
              <a:avLst>
                <a:gd name="adj" fmla="val 10204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36" name="Chevron 66"/>
            <p:cNvSpPr/>
            <p:nvPr/>
          </p:nvSpPr>
          <p:spPr>
            <a:xfrm>
              <a:off x="4231217" y="1555751"/>
              <a:ext cx="1344083" cy="1363133"/>
            </a:xfrm>
            <a:prstGeom prst="chevron">
              <a:avLst>
                <a:gd name="adj" fmla="val 14091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7" name="Chevron 67"/>
            <p:cNvSpPr/>
            <p:nvPr/>
          </p:nvSpPr>
          <p:spPr>
            <a:xfrm>
              <a:off x="2942167" y="1553634"/>
              <a:ext cx="1344084" cy="1361017"/>
            </a:xfrm>
            <a:prstGeom prst="chevron">
              <a:avLst>
                <a:gd name="adj" fmla="val 14091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8" name="Chevron 68"/>
            <p:cNvSpPr/>
            <p:nvPr/>
          </p:nvSpPr>
          <p:spPr>
            <a:xfrm>
              <a:off x="5509684" y="1553634"/>
              <a:ext cx="1437216" cy="1361017"/>
            </a:xfrm>
            <a:prstGeom prst="chevron">
              <a:avLst>
                <a:gd name="adj" fmla="val 14091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9" name="Chevron 69"/>
            <p:cNvSpPr/>
            <p:nvPr/>
          </p:nvSpPr>
          <p:spPr>
            <a:xfrm>
              <a:off x="6838951" y="1555751"/>
              <a:ext cx="1437216" cy="1363133"/>
            </a:xfrm>
            <a:prstGeom prst="chevron">
              <a:avLst>
                <a:gd name="adj" fmla="val 14091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0" name="Chevron 70"/>
            <p:cNvSpPr/>
            <p:nvPr/>
          </p:nvSpPr>
          <p:spPr>
            <a:xfrm>
              <a:off x="8178800" y="1555751"/>
              <a:ext cx="1439333" cy="1363133"/>
            </a:xfrm>
            <a:prstGeom prst="chevron">
              <a:avLst>
                <a:gd name="adj" fmla="val 14091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9539817" y="1617134"/>
              <a:ext cx="935893" cy="302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r-FR" sz="1100" b="1" dirty="0" err="1">
                  <a:solidFill>
                    <a:srgbClr val="646667"/>
                  </a:solidFill>
                </a:rPr>
                <a:t>Customers</a:t>
              </a:r>
              <a:endParaRPr lang="fr-FR" b="1" dirty="0">
                <a:solidFill>
                  <a:srgbClr val="646667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50422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4E3028-5417-446E-939C-3299A89E3331}" type="slidenum">
              <a:rPr lang="fr-FR" smtClean="0"/>
              <a:t>8</a:t>
            </a:fld>
            <a:endParaRPr lang="fr-FR" dirty="0"/>
          </a:p>
        </p:txBody>
      </p:sp>
      <p:pic>
        <p:nvPicPr>
          <p:cNvPr id="3" name="Picture 2" descr="http://www.visite-egypte.com/wp-content/uploads/2014/05/tresor-toutankhamon-masque_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/>
        </p:blipFill>
        <p:spPr bwMode="auto">
          <a:xfrm>
            <a:off x="6929040" y="4722580"/>
            <a:ext cx="2439327" cy="216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http://img.over-blog-kiwi.com/0/13/58/52/201209/ob_a2260d15258e8c3f7f06b5c695b5e61e_elamarnatablet15cm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367" y="3380318"/>
            <a:ext cx="15621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://t0.gstatic.com/images?q=tbn:ANd9GcT2VPMfKs5uGaxQgsaiHqG2aMGqVXkWNkwsUTi_ZZx4W8CmbmnH09LQfXWl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1" y="3369734"/>
            <a:ext cx="1538817" cy="218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 75"/>
          <p:cNvGrpSpPr>
            <a:grpSpLocks/>
          </p:cNvGrpSpPr>
          <p:nvPr/>
        </p:nvGrpSpPr>
        <p:grpSpPr bwMode="auto">
          <a:xfrm>
            <a:off x="1496484" y="4417485"/>
            <a:ext cx="1996016" cy="2465916"/>
            <a:chOff x="4739099" y="1088966"/>
            <a:chExt cx="1942978" cy="2432947"/>
          </a:xfrm>
        </p:grpSpPr>
        <p:pic>
          <p:nvPicPr>
            <p:cNvPr id="7" name="Picture 8" descr="http://www.renders-graphiques.fr/image/upload/normal/9357_render_obama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099" y="1088966"/>
              <a:ext cx="1942978" cy="2432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030983" y="1088966"/>
              <a:ext cx="651094" cy="482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sz="2400"/>
            </a:p>
          </p:txBody>
        </p:sp>
      </p:grpSp>
      <p:sp>
        <p:nvSpPr>
          <p:cNvPr id="9" name="Rectangle à coins arrondis 78"/>
          <p:cNvSpPr/>
          <p:nvPr/>
        </p:nvSpPr>
        <p:spPr bwMode="auto">
          <a:xfrm>
            <a:off x="7291917" y="3380318"/>
            <a:ext cx="1919816" cy="840316"/>
          </a:xfrm>
          <a:prstGeom prst="wedgeRoundRectCallout">
            <a:avLst>
              <a:gd name="adj1" fmla="val 10269"/>
              <a:gd name="adj2" fmla="val 81588"/>
              <a:gd name="adj3" fmla="val 16667"/>
            </a:avLst>
          </a:prstGeom>
          <a:solidFill>
            <a:srgbClr val="D9A34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0" anchor="ctr"/>
          <a:lstStyle/>
          <a:p>
            <a:pPr>
              <a:defRPr/>
            </a:pPr>
            <a:r>
              <a:rPr lang="fr-FR" sz="1600" dirty="0" err="1">
                <a:latin typeface="ITC Avant Garde Gothic Demi" pitchFamily="34" charset="0"/>
              </a:rPr>
              <a:t>We</a:t>
            </a:r>
            <a:r>
              <a:rPr lang="fr-FR" sz="1600" dirty="0">
                <a:latin typeface="ITC Avant Garde Gothic Demi" pitchFamily="34" charset="0"/>
              </a:rPr>
              <a:t> use </a:t>
            </a:r>
            <a:r>
              <a:rPr lang="fr-FR" sz="1600" dirty="0" err="1">
                <a:latin typeface="ITC Avant Garde Gothic Demi" pitchFamily="34" charset="0"/>
              </a:rPr>
              <a:t>this</a:t>
            </a:r>
            <a:r>
              <a:rPr lang="fr-FR" sz="1600" dirty="0">
                <a:latin typeface="ITC Avant Garde Gothic Demi" pitchFamily="34" charset="0"/>
              </a:rPr>
              <a:t> Information </a:t>
            </a:r>
            <a:r>
              <a:rPr lang="fr-FR" sz="1600" dirty="0" err="1">
                <a:latin typeface="ITC Avant Garde Gothic Demi" pitchFamily="34" charset="0"/>
              </a:rPr>
              <a:t>technology</a:t>
            </a:r>
            <a:endParaRPr lang="fr-FR" sz="1600" dirty="0">
              <a:latin typeface="ITC Avant Garde Gothic Demi" pitchFamily="34" charset="0"/>
            </a:endParaRPr>
          </a:p>
        </p:txBody>
      </p:sp>
      <p:sp>
        <p:nvSpPr>
          <p:cNvPr id="10" name="Rectangle à coins arrondis 79"/>
          <p:cNvSpPr/>
          <p:nvPr/>
        </p:nvSpPr>
        <p:spPr bwMode="auto">
          <a:xfrm>
            <a:off x="1456268" y="3369734"/>
            <a:ext cx="1919817" cy="840317"/>
          </a:xfrm>
          <a:prstGeom prst="wedgeRoundRectCallout">
            <a:avLst>
              <a:gd name="adj1" fmla="val 11185"/>
              <a:gd name="adj2" fmla="val 85773"/>
              <a:gd name="adj3" fmla="val 16667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0" anchor="ctr"/>
          <a:lstStyle/>
          <a:p>
            <a:pPr>
              <a:defRPr/>
            </a:pPr>
            <a:r>
              <a:rPr lang="fr-FR" sz="1600" dirty="0" err="1">
                <a:latin typeface="ITC Avant Garde Gothic Demi" pitchFamily="34" charset="0"/>
              </a:rPr>
              <a:t>We</a:t>
            </a:r>
            <a:r>
              <a:rPr lang="fr-FR" sz="1600" dirty="0">
                <a:latin typeface="ITC Avant Garde Gothic Demi" pitchFamily="34" charset="0"/>
              </a:rPr>
              <a:t> use </a:t>
            </a:r>
            <a:r>
              <a:rPr lang="fr-FR" sz="1600" dirty="0" err="1">
                <a:latin typeface="ITC Avant Garde Gothic Demi" pitchFamily="34" charset="0"/>
              </a:rPr>
              <a:t>this</a:t>
            </a:r>
            <a:r>
              <a:rPr lang="fr-FR" sz="1600" dirty="0">
                <a:latin typeface="ITC Avant Garde Gothic Demi" pitchFamily="34" charset="0"/>
              </a:rPr>
              <a:t> Information </a:t>
            </a:r>
            <a:r>
              <a:rPr lang="fr-FR" sz="1600" dirty="0" err="1">
                <a:latin typeface="ITC Avant Garde Gothic Demi" pitchFamily="34" charset="0"/>
              </a:rPr>
              <a:t>technology</a:t>
            </a:r>
            <a:endParaRPr lang="fr-FR" sz="1600" dirty="0">
              <a:latin typeface="ITC Avant Garde Gothic Demi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423152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70" y="3980956"/>
            <a:ext cx="3314836" cy="19689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6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r="23976" b="10310"/>
          <a:stretch>
            <a:fillRect/>
          </a:stretch>
        </p:blipFill>
        <p:spPr bwMode="auto">
          <a:xfrm>
            <a:off x="6259580" y="1670882"/>
            <a:ext cx="3270093" cy="20749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01994" y="1706879"/>
            <a:ext cx="3437125" cy="201446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5155151" y="3436241"/>
            <a:ext cx="1210985" cy="1210984"/>
          </a:xfrm>
          <a:prstGeom prst="ellipse">
            <a:avLst/>
          </a:prstGeom>
          <a:solidFill>
            <a:srgbClr val="91EAFF">
              <a:alpha val="77000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 eaLnBrk="1" hangingPunct="1">
              <a:defRPr/>
            </a:pPr>
            <a:r>
              <a:rPr lang="fr-FR" sz="2000" b="1" dirty="0">
                <a:solidFill>
                  <a:schemeClr val="tx2"/>
                </a:solidFill>
              </a:rPr>
              <a:t>IS</a:t>
            </a:r>
            <a:endParaRPr lang="fr-FR" sz="1258" b="1" dirty="0">
              <a:solidFill>
                <a:schemeClr val="tx2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5411459" y="2534843"/>
            <a:ext cx="1210985" cy="1210984"/>
          </a:xfrm>
          <a:prstGeom prst="ellipse">
            <a:avLst/>
          </a:prstGeom>
          <a:solidFill>
            <a:srgbClr val="D2AAC8">
              <a:alpha val="66000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fr-FR" b="1" dirty="0">
                <a:solidFill>
                  <a:schemeClr val="tx2"/>
                </a:solidFill>
              </a:rPr>
              <a:t>BUSINESS</a:t>
            </a:r>
          </a:p>
        </p:txBody>
      </p:sp>
      <p:sp>
        <p:nvSpPr>
          <p:cNvPr id="9" name="Ellipse 8"/>
          <p:cNvSpPr/>
          <p:nvPr/>
        </p:nvSpPr>
        <p:spPr>
          <a:xfrm>
            <a:off x="6131428" y="3118017"/>
            <a:ext cx="1210985" cy="1210985"/>
          </a:xfrm>
          <a:prstGeom prst="ellipse">
            <a:avLst/>
          </a:prstGeom>
          <a:solidFill>
            <a:srgbClr val="CCFF66">
              <a:alpha val="68000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fr-FR" b="1" dirty="0">
                <a:solidFill>
                  <a:schemeClr val="tx2"/>
                </a:solidFill>
              </a:rPr>
              <a:t>DATA</a:t>
            </a:r>
          </a:p>
          <a:p>
            <a:pPr algn="ctr" eaLnBrk="1" hangingPunct="1">
              <a:defRPr/>
            </a:pPr>
            <a:r>
              <a:rPr lang="fr-FR" b="1" dirty="0">
                <a:solidFill>
                  <a:schemeClr val="tx2"/>
                </a:solidFill>
              </a:rPr>
              <a:t>ANALYTICS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4167355" y="5099367"/>
            <a:ext cx="2880" cy="28510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94301" y="4550752"/>
            <a:ext cx="578853" cy="578853"/>
          </a:xfrm>
          <a:prstGeom prst="ellipse">
            <a:avLst/>
          </a:prstGeom>
          <a:solidFill>
            <a:srgbClr val="D2AAC8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120933" rIns="0" bIns="52404" anchor="ctr"/>
          <a:lstStyle/>
          <a:p>
            <a:pPr algn="ctr">
              <a:lnSpc>
                <a:spcPts val="1176"/>
              </a:lnSpc>
              <a:defRPr/>
            </a:pPr>
            <a:r>
              <a:rPr lang="fr-FR" sz="1091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Business</a:t>
            </a:r>
          </a:p>
          <a:p>
            <a:pPr algn="ctr">
              <a:lnSpc>
                <a:spcPts val="1176"/>
              </a:lnSpc>
              <a:defRPr/>
            </a:pPr>
            <a:r>
              <a:rPr lang="fr-FR" sz="1091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Needs</a:t>
            </a:r>
            <a:endParaRPr lang="fr-FR" sz="1091" b="1" kern="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cxnSp>
        <p:nvCxnSpPr>
          <p:cNvPr id="12" name="Connecteur en angle 9"/>
          <p:cNvCxnSpPr>
            <a:stCxn id="11" idx="6"/>
            <a:endCxn id="15" idx="1"/>
          </p:cNvCxnSpPr>
          <p:nvPr/>
        </p:nvCxnSpPr>
        <p:spPr bwMode="auto">
          <a:xfrm>
            <a:off x="3273156" y="4840179"/>
            <a:ext cx="260627" cy="144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Connecteur en angle 10"/>
          <p:cNvCxnSpPr>
            <a:endCxn id="7" idx="4"/>
          </p:cNvCxnSpPr>
          <p:nvPr/>
        </p:nvCxnSpPr>
        <p:spPr bwMode="auto">
          <a:xfrm flipV="1">
            <a:off x="4870042" y="4647227"/>
            <a:ext cx="889880" cy="194392"/>
          </a:xfrm>
          <a:prstGeom prst="bentConnector2">
            <a:avLst/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23" y="5190084"/>
            <a:ext cx="1251303" cy="97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entagone 12"/>
          <p:cNvSpPr/>
          <p:nvPr/>
        </p:nvSpPr>
        <p:spPr bwMode="auto">
          <a:xfrm>
            <a:off x="3533785" y="4582430"/>
            <a:ext cx="1314660" cy="516936"/>
          </a:xfrm>
          <a:prstGeom prst="homePlate">
            <a:avLst>
              <a:gd name="adj" fmla="val 36885"/>
            </a:avLst>
          </a:prstGeom>
          <a:solidFill>
            <a:srgbClr val="FFFFFF"/>
          </a:solidFill>
          <a:ln w="381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40311" tIns="52404" rIns="40311" bIns="52404" anchor="ctr" anchorCtr="1"/>
          <a:lstStyle/>
          <a:p>
            <a:pPr algn="ctr">
              <a:defRPr/>
            </a:pPr>
            <a:r>
              <a:rPr lang="fr-FR" sz="2016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∑</a:t>
            </a:r>
            <a:r>
              <a:rPr lang="fr-FR" sz="1680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Processus</a:t>
            </a:r>
          </a:p>
          <a:p>
            <a:pPr algn="ctr">
              <a:defRPr/>
            </a:pPr>
            <a:r>
              <a:rPr lang="fr-FR" sz="1008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Build</a:t>
            </a:r>
            <a:r>
              <a:rPr lang="fr-FR" sz="1008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</a:t>
            </a:r>
            <a:r>
              <a:rPr lang="fr-FR" sz="1008" b="1" kern="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Run</a:t>
            </a:r>
            <a:r>
              <a:rPr lang="fr-FR" sz="1008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Manage</a:t>
            </a:r>
          </a:p>
        </p:txBody>
      </p:sp>
      <p:cxnSp>
        <p:nvCxnSpPr>
          <p:cNvPr id="16" name="Connecteur en angle 13"/>
          <p:cNvCxnSpPr/>
          <p:nvPr/>
        </p:nvCxnSpPr>
        <p:spPr bwMode="auto">
          <a:xfrm rot="5400000">
            <a:off x="4247272" y="4433397"/>
            <a:ext cx="260627" cy="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7" name="ZoneTexte 16"/>
          <p:cNvSpPr txBox="1"/>
          <p:nvPr/>
        </p:nvSpPr>
        <p:spPr>
          <a:xfrm>
            <a:off x="4069439" y="4026615"/>
            <a:ext cx="622051" cy="3508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fr-FR" sz="168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93" y="3444289"/>
            <a:ext cx="1153859" cy="9855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86" y="1914231"/>
            <a:ext cx="1153859" cy="9855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/>
          <p:cNvSpPr txBox="1"/>
          <p:nvPr/>
        </p:nvSpPr>
        <p:spPr>
          <a:xfrm>
            <a:off x="4028799" y="360218"/>
            <a:ext cx="413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13242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8728</TotalTime>
  <Words>2277</Words>
  <Application>Microsoft Office PowerPoint</Application>
  <PresentationFormat>Grand écran</PresentationFormat>
  <Paragraphs>1121</Paragraphs>
  <Slides>47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61" baseType="lpstr">
      <vt:lpstr>Arial</vt:lpstr>
      <vt:lpstr>Arial MT Bd</vt:lpstr>
      <vt:lpstr>Arial Narrow</vt:lpstr>
      <vt:lpstr>Calibri</vt:lpstr>
      <vt:lpstr>Calibri Light</vt:lpstr>
      <vt:lpstr>Helvetica</vt:lpstr>
      <vt:lpstr>ITC Avant Garde Gothic</vt:lpstr>
      <vt:lpstr>ITC Avant Garde Gothic Demi</vt:lpstr>
      <vt:lpstr>Monotype Sorts</vt:lpstr>
      <vt:lpstr>Times New Roman</vt:lpstr>
      <vt:lpstr>Verdana</vt:lpstr>
      <vt:lpstr>Wingdings</vt:lpstr>
      <vt:lpstr>Thème Office</vt:lpstr>
      <vt:lpstr>1_Conception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Karim HEDEOUD</dc:creator>
  <cp:lastModifiedBy>Karim HEDEOUD</cp:lastModifiedBy>
  <cp:revision>778</cp:revision>
  <dcterms:created xsi:type="dcterms:W3CDTF">2016-06-09T16:40:35Z</dcterms:created>
  <dcterms:modified xsi:type="dcterms:W3CDTF">2016-09-12T15:06:42Z</dcterms:modified>
</cp:coreProperties>
</file>